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3"/>
  </p:notesMasterIdLst>
  <p:sldIdLst>
    <p:sldId id="259" r:id="rId2"/>
    <p:sldId id="260" r:id="rId3"/>
    <p:sldId id="315" r:id="rId4"/>
    <p:sldId id="263" r:id="rId5"/>
    <p:sldId id="293" r:id="rId6"/>
    <p:sldId id="264" r:id="rId7"/>
    <p:sldId id="300" r:id="rId8"/>
    <p:sldId id="272" r:id="rId9"/>
    <p:sldId id="276" r:id="rId10"/>
    <p:sldId id="274" r:id="rId11"/>
    <p:sldId id="277" r:id="rId12"/>
    <p:sldId id="298" r:id="rId13"/>
    <p:sldId id="278" r:id="rId14"/>
    <p:sldId id="279" r:id="rId15"/>
    <p:sldId id="280" r:id="rId16"/>
    <p:sldId id="282" r:id="rId17"/>
    <p:sldId id="316" r:id="rId18"/>
    <p:sldId id="284" r:id="rId19"/>
    <p:sldId id="285" r:id="rId20"/>
    <p:sldId id="302" r:id="rId21"/>
    <p:sldId id="304" r:id="rId22"/>
    <p:sldId id="305" r:id="rId23"/>
    <p:sldId id="306" r:id="rId24"/>
    <p:sldId id="307" r:id="rId25"/>
    <p:sldId id="309" r:id="rId26"/>
    <p:sldId id="310" r:id="rId27"/>
    <p:sldId id="311" r:id="rId28"/>
    <p:sldId id="312" r:id="rId29"/>
    <p:sldId id="313" r:id="rId30"/>
    <p:sldId id="314" r:id="rId31"/>
    <p:sldId id="317" r:id="rId32"/>
    <p:sldId id="318" r:id="rId33"/>
    <p:sldId id="320" r:id="rId34"/>
    <p:sldId id="319"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40" r:id="rId50"/>
    <p:sldId id="335" r:id="rId51"/>
    <p:sldId id="336" r:id="rId52"/>
    <p:sldId id="337" r:id="rId53"/>
    <p:sldId id="338" r:id="rId54"/>
    <p:sldId id="341" r:id="rId55"/>
    <p:sldId id="339" r:id="rId56"/>
    <p:sldId id="344" r:id="rId57"/>
    <p:sldId id="345" r:id="rId58"/>
    <p:sldId id="346" r:id="rId59"/>
    <p:sldId id="347" r:id="rId60"/>
    <p:sldId id="342" r:id="rId61"/>
    <p:sldId id="256"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Προεπιλεγμένη ενότητα" id="{BDE0E2A9-BEEE-4723-A28D-5E451AB7445E}">
          <p14:sldIdLst>
            <p14:sldId id="259"/>
            <p14:sldId id="260"/>
            <p14:sldId id="315"/>
            <p14:sldId id="263"/>
            <p14:sldId id="293"/>
            <p14:sldId id="264"/>
            <p14:sldId id="299"/>
            <p14:sldId id="266"/>
            <p14:sldId id="267"/>
            <p14:sldId id="268"/>
            <p14:sldId id="300"/>
            <p14:sldId id="269"/>
            <p14:sldId id="270"/>
            <p14:sldId id="271"/>
            <p14:sldId id="272"/>
            <p14:sldId id="273"/>
            <p14:sldId id="276"/>
            <p14:sldId id="274"/>
            <p14:sldId id="277"/>
            <p14:sldId id="275"/>
            <p14:sldId id="298"/>
            <p14:sldId id="278"/>
            <p14:sldId id="279"/>
            <p14:sldId id="280"/>
            <p14:sldId id="281"/>
            <p14:sldId id="282"/>
            <p14:sldId id="316"/>
            <p14:sldId id="284"/>
            <p14:sldId id="285"/>
            <p14:sldId id="286"/>
            <p14:sldId id="302"/>
            <p14:sldId id="304"/>
            <p14:sldId id="305"/>
            <p14:sldId id="306"/>
            <p14:sldId id="307"/>
            <p14:sldId id="308"/>
            <p14:sldId id="309"/>
            <p14:sldId id="310"/>
            <p14:sldId id="311"/>
            <p14:sldId id="312"/>
            <p14:sldId id="313"/>
            <p14:sldId id="314"/>
            <p14:sldId id="317"/>
            <p14:sldId id="318"/>
            <p14:sldId id="320"/>
            <p14:sldId id="319"/>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2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3" d="100"/>
          <a:sy n="73" d="100"/>
        </p:scale>
        <p:origin x="-1284" y="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00286-3C3A-4EFE-AAA2-A3C176C0EB45}" type="datetimeFigureOut">
              <a:rPr lang="en-US" smtClean="0"/>
              <a:pPr/>
              <a:t>12/8/2017</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03042-E143-48F1-8462-B2A24BC81FB9}" type="slidenum">
              <a:rPr lang="en-US" smtClean="0"/>
              <a:pPr/>
              <a:t>‹#›</a:t>
            </a:fld>
            <a:endParaRPr lang="en-US"/>
          </a:p>
        </p:txBody>
      </p:sp>
    </p:spTree>
    <p:extLst>
      <p:ext uri="{BB962C8B-B14F-4D97-AF65-F5344CB8AC3E}">
        <p14:creationId xmlns="" xmlns:p14="http://schemas.microsoft.com/office/powerpoint/2010/main" val="292038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458FB41-F0ED-4426-B142-5ED4AF9BFF6F}" type="slidenum">
              <a:rPr lang="el-GR" smtClean="0"/>
              <a:pPr/>
              <a:t>1</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1"/>
      </p:bgRef>
    </p:bg>
    <p:spTree>
      <p:nvGrpSpPr>
        <p:cNvPr id="1" name=""/>
        <p:cNvGrpSpPr/>
        <p:nvPr/>
      </p:nvGrpSpPr>
      <p:grpSpPr>
        <a:xfrm>
          <a:off x="0" y="0"/>
          <a:ext cx="0" cy="0"/>
          <a:chOff x="0" y="0"/>
          <a:chExt cx="0" cy="0"/>
        </a:xfrm>
      </p:grpSpPr>
      <p:sp>
        <p:nvSpPr>
          <p:cNvPr id="8" name="7 - Τίτλος"/>
          <p:cNvSpPr>
            <a:spLocks noGrp="1"/>
          </p:cNvSpPr>
          <p:nvPr>
            <p:ph type="ctrTitle"/>
          </p:nvPr>
        </p:nvSpPr>
        <p:spPr>
          <a:xfrm>
            <a:off x="2286000" y="3124200"/>
            <a:ext cx="6172200" cy="1894362"/>
          </a:xfrm>
        </p:spPr>
        <p:txBody>
          <a:bodyPr/>
          <a:lstStyle>
            <a:lvl1pPr>
              <a:defRPr b="1"/>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bwMode="auto">
          <a:xfrm rot="5400000">
            <a:off x="7764621" y="1174097"/>
            <a:ext cx="2286000" cy="381000"/>
          </a:xfrm>
        </p:spPr>
        <p:txBody>
          <a:bodyPr/>
          <a:lstStyle/>
          <a:p>
            <a:fld id="{1204BC22-AB64-4665-B98D-7DCD80459F4A}" type="datetimeFigureOut">
              <a:rPr lang="en-US" smtClean="0"/>
              <a:pPr/>
              <a:t>12/8/2017</a:t>
            </a:fld>
            <a:endParaRPr lang="en-US" dirty="0"/>
          </a:p>
        </p:txBody>
      </p:sp>
      <p:sp>
        <p:nvSpPr>
          <p:cNvPr id="17" name="16 - Θέση υποσέλιδου"/>
          <p:cNvSpPr>
            <a:spLocks noGrp="1"/>
          </p:cNvSpPr>
          <p:nvPr>
            <p:ph type="ftr" sz="quarter" idx="11"/>
          </p:nvPr>
        </p:nvSpPr>
        <p:spPr bwMode="auto">
          <a:xfrm rot="5400000">
            <a:off x="7077269" y="4181669"/>
            <a:ext cx="3657600" cy="384048"/>
          </a:xfrm>
        </p:spPr>
        <p:txBody>
          <a:bodyPr/>
          <a:lstStyle/>
          <a:p>
            <a:endParaRPr lang="en-US" dirty="0"/>
          </a:p>
        </p:txBody>
      </p:sp>
      <p:sp>
        <p:nvSpPr>
          <p:cNvPr id="10" name="9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 Ευθεία γραμμή σύνδεσης"/>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Έλλειψη"/>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 Έλλειψη"/>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 Θέση αριθμού διαφάνειας"/>
          <p:cNvSpPr>
            <a:spLocks noGrp="1"/>
          </p:cNvSpPr>
          <p:nvPr>
            <p:ph type="sldNum" sz="quarter" idx="12"/>
          </p:nvPr>
        </p:nvSpPr>
        <p:spPr bwMode="auto">
          <a:xfrm>
            <a:off x="1325544" y="4928702"/>
            <a:ext cx="609600" cy="517524"/>
          </a:xfrm>
        </p:spPr>
        <p:txBody>
          <a:bodyPr/>
          <a:lstStyle/>
          <a:p>
            <a:fld id="{D6E54C8B-5A9D-4F1F-91BF-0DC8F66BC018}"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1204BC22-AB64-4665-B98D-7DCD80459F4A}" type="datetimeFigureOut">
              <a:rPr lang="en-US" smtClean="0"/>
              <a:pPr/>
              <a:t>12/8/2017</a:t>
            </a:fld>
            <a:endParaRPr lang="en-US" dirty="0"/>
          </a:p>
        </p:txBody>
      </p:sp>
      <p:sp>
        <p:nvSpPr>
          <p:cNvPr id="5" name="4 - Θέση υποσέλιδου"/>
          <p:cNvSpPr>
            <a:spLocks noGrp="1"/>
          </p:cNvSpPr>
          <p:nvPr>
            <p:ph type="ftr" sz="quarter" idx="11"/>
          </p:nvPr>
        </p:nvSpPr>
        <p:spPr/>
        <p:txBody>
          <a:bodyPr/>
          <a:lstStyle/>
          <a:p>
            <a:endParaRPr lang="en-US" dirty="0"/>
          </a:p>
        </p:txBody>
      </p:sp>
      <p:sp>
        <p:nvSpPr>
          <p:cNvPr id="6" name="5 - Θέση αριθμού διαφάνειας"/>
          <p:cNvSpPr>
            <a:spLocks noGrp="1"/>
          </p:cNvSpPr>
          <p:nvPr>
            <p:ph type="sldNum" sz="quarter" idx="12"/>
          </p:nvPr>
        </p:nvSpPr>
        <p:spPr/>
        <p:txBody>
          <a:bodyPr/>
          <a:lstStyle/>
          <a:p>
            <a:fld id="{D6E54C8B-5A9D-4F1F-91BF-0DC8F66BC0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1204BC22-AB64-4665-B98D-7DCD80459F4A}" type="datetimeFigureOut">
              <a:rPr lang="en-US" smtClean="0"/>
              <a:pPr/>
              <a:t>12/8/2017</a:t>
            </a:fld>
            <a:endParaRPr lang="en-US" dirty="0"/>
          </a:p>
        </p:txBody>
      </p:sp>
      <p:sp>
        <p:nvSpPr>
          <p:cNvPr id="5" name="4 - Θέση υποσέλιδου"/>
          <p:cNvSpPr>
            <a:spLocks noGrp="1"/>
          </p:cNvSpPr>
          <p:nvPr>
            <p:ph type="ftr" sz="quarter" idx="11"/>
          </p:nvPr>
        </p:nvSpPr>
        <p:spPr/>
        <p:txBody>
          <a:bodyPr/>
          <a:lstStyle/>
          <a:p>
            <a:endParaRPr lang="en-US" dirty="0"/>
          </a:p>
        </p:txBody>
      </p:sp>
      <p:sp>
        <p:nvSpPr>
          <p:cNvPr id="6" name="5 - Θέση αριθμού διαφάνειας"/>
          <p:cNvSpPr>
            <a:spLocks noGrp="1"/>
          </p:cNvSpPr>
          <p:nvPr>
            <p:ph type="sldNum" sz="quarter" idx="12"/>
          </p:nvPr>
        </p:nvSpPr>
        <p:spPr/>
        <p:txBody>
          <a:bodyPr/>
          <a:lstStyle/>
          <a:p>
            <a:fld id="{D6E54C8B-5A9D-4F1F-91BF-0DC8F66BC01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8" name="7 - Θέση περιεχομένου"/>
          <p:cNvSpPr>
            <a:spLocks noGrp="1"/>
          </p:cNvSpPr>
          <p:nvPr>
            <p:ph sz="quarter" idx="1"/>
          </p:nvPr>
        </p:nvSpPr>
        <p:spPr>
          <a:xfrm>
            <a:off x="457200" y="1600200"/>
            <a:ext cx="7467600" cy="487375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4"/>
          </p:nvPr>
        </p:nvSpPr>
        <p:spPr/>
        <p:txBody>
          <a:bodyPr rtlCol="0"/>
          <a:lstStyle/>
          <a:p>
            <a:fld id="{1204BC22-AB64-4665-B98D-7DCD80459F4A}" type="datetimeFigureOut">
              <a:rPr lang="en-US" smtClean="0"/>
              <a:pPr/>
              <a:t>12/8/2017</a:t>
            </a:fld>
            <a:endParaRPr lang="en-US" dirty="0"/>
          </a:p>
        </p:txBody>
      </p:sp>
      <p:sp>
        <p:nvSpPr>
          <p:cNvPr id="9" name="8 - Θέση αριθμού διαφάνειας"/>
          <p:cNvSpPr>
            <a:spLocks noGrp="1"/>
          </p:cNvSpPr>
          <p:nvPr>
            <p:ph type="sldNum" sz="quarter" idx="15"/>
          </p:nvPr>
        </p:nvSpPr>
        <p:spPr/>
        <p:txBody>
          <a:bodyPr rtlCol="0"/>
          <a:lstStyle/>
          <a:p>
            <a:fld id="{D6E54C8B-5A9D-4F1F-91BF-0DC8F66BC018}" type="slidenum">
              <a:rPr lang="en-US" smtClean="0"/>
              <a:pPr/>
              <a:t>‹#›</a:t>
            </a:fld>
            <a:endParaRPr lang="en-US" dirty="0"/>
          </a:p>
        </p:txBody>
      </p:sp>
      <p:sp>
        <p:nvSpPr>
          <p:cNvPr id="10" name="9 - Θέση υποσέλιδου"/>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bwMode="auto">
          <a:xfrm rot="5400000">
            <a:off x="7763256" y="1170432"/>
            <a:ext cx="2286000" cy="381000"/>
          </a:xfrm>
        </p:spPr>
        <p:txBody>
          <a:bodyPr/>
          <a:lstStyle/>
          <a:p>
            <a:fld id="{1204BC22-AB64-4665-B98D-7DCD80459F4A}" type="datetimeFigureOut">
              <a:rPr lang="en-US" smtClean="0"/>
              <a:pPr/>
              <a:t>12/8/2017</a:t>
            </a:fld>
            <a:endParaRPr lang="en-US" dirty="0"/>
          </a:p>
        </p:txBody>
      </p:sp>
      <p:sp>
        <p:nvSpPr>
          <p:cNvPr id="5" name="4 - Θέση υποσέλιδου"/>
          <p:cNvSpPr>
            <a:spLocks noGrp="1"/>
          </p:cNvSpPr>
          <p:nvPr>
            <p:ph type="ftr" sz="quarter" idx="11"/>
          </p:nvPr>
        </p:nvSpPr>
        <p:spPr bwMode="auto">
          <a:xfrm rot="5400000">
            <a:off x="7077456" y="4178808"/>
            <a:ext cx="3657600" cy="384048"/>
          </a:xfrm>
        </p:spPr>
        <p:txBody>
          <a:bodyPr/>
          <a:lstStyle/>
          <a:p>
            <a:endParaRPr lang="en-US" dirty="0"/>
          </a:p>
        </p:txBody>
      </p:sp>
      <p:sp>
        <p:nvSpPr>
          <p:cNvPr id="9" name="8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Ορθογώνιο"/>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 Ευθεία γραμμή σύνδεσης"/>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 Ευθεία γραμμή σύνδεσης"/>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 Έλλειψη"/>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 Έλλειψη"/>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 Έλλειψη"/>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Έλλειψη"/>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 Ευθεία γραμμή σύνδεσης"/>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αριθμού διαφάνειας"/>
          <p:cNvSpPr>
            <a:spLocks noGrp="1"/>
          </p:cNvSpPr>
          <p:nvPr>
            <p:ph type="sldNum" sz="quarter" idx="12"/>
          </p:nvPr>
        </p:nvSpPr>
        <p:spPr bwMode="auto">
          <a:xfrm>
            <a:off x="1340616" y="4928702"/>
            <a:ext cx="609600" cy="517524"/>
          </a:xfrm>
        </p:spPr>
        <p:txBody>
          <a:bodyPr/>
          <a:lstStyle/>
          <a:p>
            <a:fld id="{D6E54C8B-5A9D-4F1F-91BF-0DC8F66BC018}"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1204BC22-AB64-4665-B98D-7DCD80459F4A}" type="datetimeFigureOut">
              <a:rPr lang="en-US" smtClean="0"/>
              <a:pPr/>
              <a:t>12/8/2017</a:t>
            </a:fld>
            <a:endParaRPr lang="en-US" dirty="0"/>
          </a:p>
        </p:txBody>
      </p:sp>
      <p:sp>
        <p:nvSpPr>
          <p:cNvPr id="6" name="5 - Θέση υποσέλιδου"/>
          <p:cNvSpPr>
            <a:spLocks noGrp="1"/>
          </p:cNvSpPr>
          <p:nvPr>
            <p:ph type="ftr" sz="quarter" idx="11"/>
          </p:nvPr>
        </p:nvSpPr>
        <p:spPr/>
        <p:txBody>
          <a:bodyPr/>
          <a:lstStyle/>
          <a:p>
            <a:endParaRPr lang="en-US" dirty="0"/>
          </a:p>
        </p:txBody>
      </p:sp>
      <p:sp>
        <p:nvSpPr>
          <p:cNvPr id="7" name="6 - Θέση αριθμού διαφάνειας"/>
          <p:cNvSpPr>
            <a:spLocks noGrp="1"/>
          </p:cNvSpPr>
          <p:nvPr>
            <p:ph type="sldNum" sz="quarter" idx="12"/>
          </p:nvPr>
        </p:nvSpPr>
        <p:spPr/>
        <p:txBody>
          <a:bodyPr/>
          <a:lstStyle/>
          <a:p>
            <a:fld id="{D6E54C8B-5A9D-4F1F-91BF-0DC8F66BC018}" type="slidenum">
              <a:rPr lang="en-US" smtClean="0"/>
              <a:pPr/>
              <a:t>‹#›</a:t>
            </a:fld>
            <a:endParaRPr lang="en-US" dirty="0"/>
          </a:p>
        </p:txBody>
      </p:sp>
      <p:sp>
        <p:nvSpPr>
          <p:cNvPr id="9" name="8 - Θέση περιεχομένου"/>
          <p:cNvSpPr>
            <a:spLocks noGrp="1"/>
          </p:cNvSpPr>
          <p:nvPr>
            <p:ph sz="quarter" idx="1"/>
          </p:nvPr>
        </p:nvSpPr>
        <p:spPr>
          <a:xfrm>
            <a:off x="457200"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270248" y="1600200"/>
            <a:ext cx="36576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nchor="b"/>
          <a:lstStyle>
            <a:lvl1pPr>
              <a:defRPr/>
            </a:lvl1pPr>
          </a:lstStyle>
          <a:p>
            <a:r>
              <a:rPr kumimoji="0" lang="el-GR" smtClean="0"/>
              <a:t>Kλικ για επεξεργασία του τίτλου</a:t>
            </a:r>
            <a:endParaRPr kumimoji="0" lang="en-US"/>
          </a:p>
        </p:txBody>
      </p:sp>
      <p:sp>
        <p:nvSpPr>
          <p:cNvPr id="7" name="6 - Θέση ημερομηνίας"/>
          <p:cNvSpPr>
            <a:spLocks noGrp="1"/>
          </p:cNvSpPr>
          <p:nvPr>
            <p:ph type="dt" sz="half" idx="10"/>
          </p:nvPr>
        </p:nvSpPr>
        <p:spPr/>
        <p:txBody>
          <a:bodyPr/>
          <a:lstStyle/>
          <a:p>
            <a:fld id="{1204BC22-AB64-4665-B98D-7DCD80459F4A}" type="datetimeFigureOut">
              <a:rPr lang="en-US" smtClean="0"/>
              <a:pPr/>
              <a:t>12/8/2017</a:t>
            </a:fld>
            <a:endParaRPr lang="en-US" dirty="0"/>
          </a:p>
        </p:txBody>
      </p:sp>
      <p:sp>
        <p:nvSpPr>
          <p:cNvPr id="8" name="7 - Θέση υποσέλιδου"/>
          <p:cNvSpPr>
            <a:spLocks noGrp="1"/>
          </p:cNvSpPr>
          <p:nvPr>
            <p:ph type="ftr" sz="quarter" idx="11"/>
          </p:nvPr>
        </p:nvSpPr>
        <p:spPr/>
        <p:txBody>
          <a:bodyPr/>
          <a:lstStyle/>
          <a:p>
            <a:endParaRPr lang="en-US" dirty="0"/>
          </a:p>
        </p:txBody>
      </p:sp>
      <p:sp>
        <p:nvSpPr>
          <p:cNvPr id="9" name="8 - Θέση αριθμού διαφάνειας"/>
          <p:cNvSpPr>
            <a:spLocks noGrp="1"/>
          </p:cNvSpPr>
          <p:nvPr>
            <p:ph type="sldNum" sz="quarter" idx="12"/>
          </p:nvPr>
        </p:nvSpPr>
        <p:spPr/>
        <p:txBody>
          <a:bodyPr/>
          <a:lstStyle/>
          <a:p>
            <a:fld id="{D6E54C8B-5A9D-4F1F-91BF-0DC8F66BC018}" type="slidenum">
              <a:rPr lang="en-US" smtClean="0"/>
              <a:pPr/>
              <a:t>‹#›</a:t>
            </a:fld>
            <a:endParaRPr lang="en-US" dirty="0"/>
          </a:p>
        </p:txBody>
      </p:sp>
      <p:sp>
        <p:nvSpPr>
          <p:cNvPr id="11" name="10 - Θέση περιεχομένου"/>
          <p:cNvSpPr>
            <a:spLocks noGrp="1"/>
          </p:cNvSpPr>
          <p:nvPr>
            <p:ph sz="quarter" idx="2"/>
          </p:nvPr>
        </p:nvSpPr>
        <p:spPr>
          <a:xfrm>
            <a:off x="457200"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371975" y="2362200"/>
            <a:ext cx="3657600" cy="38862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6" name="5 - Θέση ημερομηνίας"/>
          <p:cNvSpPr>
            <a:spLocks noGrp="1"/>
          </p:cNvSpPr>
          <p:nvPr>
            <p:ph type="dt" sz="half" idx="10"/>
          </p:nvPr>
        </p:nvSpPr>
        <p:spPr/>
        <p:txBody>
          <a:bodyPr rtlCol="0"/>
          <a:lstStyle/>
          <a:p>
            <a:fld id="{1204BC22-AB64-4665-B98D-7DCD80459F4A}" type="datetimeFigureOut">
              <a:rPr lang="en-US" smtClean="0"/>
              <a:pPr/>
              <a:t>12/8/2017</a:t>
            </a:fld>
            <a:endParaRPr lang="en-US" dirty="0"/>
          </a:p>
        </p:txBody>
      </p:sp>
      <p:sp>
        <p:nvSpPr>
          <p:cNvPr id="7" name="6 - Θέση αριθμού διαφάνειας"/>
          <p:cNvSpPr>
            <a:spLocks noGrp="1"/>
          </p:cNvSpPr>
          <p:nvPr>
            <p:ph type="sldNum" sz="quarter" idx="11"/>
          </p:nvPr>
        </p:nvSpPr>
        <p:spPr/>
        <p:txBody>
          <a:bodyPr rtlCol="0"/>
          <a:lstStyle/>
          <a:p>
            <a:fld id="{D6E54C8B-5A9D-4F1F-91BF-0DC8F66BC018}" type="slidenum">
              <a:rPr lang="en-US" smtClean="0"/>
              <a:pPr/>
              <a:t>‹#›</a:t>
            </a:fld>
            <a:endParaRPr lang="en-US" dirty="0"/>
          </a:p>
        </p:txBody>
      </p:sp>
      <p:sp>
        <p:nvSpPr>
          <p:cNvPr id="8" name="7 - Θέση υποσέλιδου"/>
          <p:cNvSpPr>
            <a:spLocks noGrp="1"/>
          </p:cNvSpPr>
          <p:nvPr>
            <p:ph type="ftr" sz="quarter" idx="12"/>
          </p:nvPr>
        </p:nvSpPr>
        <p:spPr/>
        <p:txBody>
          <a:bodyPr rtlCol="0"/>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1204BC22-AB64-4665-B98D-7DCD80459F4A}" type="datetimeFigureOut">
              <a:rPr lang="en-US" smtClean="0"/>
              <a:pPr/>
              <a:t>12/8/2017</a:t>
            </a:fld>
            <a:endParaRPr lang="en-US" dirty="0"/>
          </a:p>
        </p:txBody>
      </p:sp>
      <p:sp>
        <p:nvSpPr>
          <p:cNvPr id="3" name="2 - Θέση υποσέλιδου"/>
          <p:cNvSpPr>
            <a:spLocks noGrp="1"/>
          </p:cNvSpPr>
          <p:nvPr>
            <p:ph type="ftr" sz="quarter" idx="11"/>
          </p:nvPr>
        </p:nvSpPr>
        <p:spPr/>
        <p:txBody>
          <a:bodyPr/>
          <a:lstStyle/>
          <a:p>
            <a:endParaRPr lang="en-US" dirty="0"/>
          </a:p>
        </p:txBody>
      </p:sp>
      <p:sp>
        <p:nvSpPr>
          <p:cNvPr id="4" name="3 - Θέση αριθμού διαφάνειας"/>
          <p:cNvSpPr>
            <a:spLocks noGrp="1"/>
          </p:cNvSpPr>
          <p:nvPr>
            <p:ph type="sldNum" sz="quarter" idx="12"/>
          </p:nvPr>
        </p:nvSpPr>
        <p:spPr/>
        <p:txBody>
          <a:bodyPr/>
          <a:lstStyle/>
          <a:p>
            <a:fld id="{D6E54C8B-5A9D-4F1F-91BF-0DC8F66BC0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0" name="9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 Τίτλος"/>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8" name="7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 Θέση περιεχομένου"/>
          <p:cNvSpPr>
            <a:spLocks noGrp="1"/>
          </p:cNvSpPr>
          <p:nvPr>
            <p:ph sz="quarter" idx="1"/>
          </p:nvPr>
        </p:nvSpPr>
        <p:spPr>
          <a:xfrm>
            <a:off x="304800" y="274320"/>
            <a:ext cx="5638800" cy="6327648"/>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4"/>
          </p:nvPr>
        </p:nvSpPr>
        <p:spPr/>
        <p:txBody>
          <a:bodyPr rtlCol="0"/>
          <a:lstStyle/>
          <a:p>
            <a:fld id="{1204BC22-AB64-4665-B98D-7DCD80459F4A}" type="datetimeFigureOut">
              <a:rPr lang="en-US" smtClean="0"/>
              <a:pPr/>
              <a:t>12/8/2017</a:t>
            </a:fld>
            <a:endParaRPr lang="en-US" dirty="0"/>
          </a:p>
        </p:txBody>
      </p:sp>
      <p:sp>
        <p:nvSpPr>
          <p:cNvPr id="22" name="21 - Θέση αριθμού διαφάνειας"/>
          <p:cNvSpPr>
            <a:spLocks noGrp="1"/>
          </p:cNvSpPr>
          <p:nvPr>
            <p:ph type="sldNum" sz="quarter" idx="15"/>
          </p:nvPr>
        </p:nvSpPr>
        <p:spPr/>
        <p:txBody>
          <a:bodyPr rtlCol="0"/>
          <a:lstStyle/>
          <a:p>
            <a:fld id="{D6E54C8B-5A9D-4F1F-91BF-0DC8F66BC018}" type="slidenum">
              <a:rPr lang="en-US" smtClean="0"/>
              <a:pPr/>
              <a:t>‹#›</a:t>
            </a:fld>
            <a:endParaRPr lang="en-US" dirty="0"/>
          </a:p>
        </p:txBody>
      </p:sp>
      <p:sp>
        <p:nvSpPr>
          <p:cNvPr id="23" name="22 - Θέση υποσέλιδου"/>
          <p:cNvSpPr>
            <a:spLocks noGrp="1"/>
          </p:cNvSpPr>
          <p:nvPr>
            <p:ph type="ftr" sz="quarter" idx="16"/>
          </p:nvPr>
        </p:nvSpPr>
        <p:spPr/>
        <p:txBody>
          <a:bodyPr rtlCol="0"/>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 Τίτλος"/>
          <p:cNvSpPr>
            <a:spLocks noGrp="1"/>
          </p:cNvSpPr>
          <p:nvPr>
            <p:ph type="title"/>
          </p:nvPr>
        </p:nvSpPr>
        <p:spPr>
          <a:xfrm rot="5400000">
            <a:off x="3350133" y="3200400"/>
            <a:ext cx="6309360" cy="457200"/>
          </a:xfrm>
        </p:spPr>
        <p:txBody>
          <a:bodyPr anchor="b"/>
          <a:lstStyle>
            <a:lvl1pPr algn="l">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10" name="9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 Ευθεία γραμμή σύνδεσης"/>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 Θέση ημερομηνίας"/>
          <p:cNvSpPr>
            <a:spLocks noGrp="1"/>
          </p:cNvSpPr>
          <p:nvPr>
            <p:ph type="dt" sz="half" idx="10"/>
          </p:nvPr>
        </p:nvSpPr>
        <p:spPr/>
        <p:txBody>
          <a:bodyPr rtlCol="0"/>
          <a:lstStyle/>
          <a:p>
            <a:fld id="{1204BC22-AB64-4665-B98D-7DCD80459F4A}" type="datetimeFigureOut">
              <a:rPr lang="en-US" smtClean="0"/>
              <a:pPr/>
              <a:t>12/8/2017</a:t>
            </a:fld>
            <a:endParaRPr lang="en-US" dirty="0"/>
          </a:p>
        </p:txBody>
      </p:sp>
      <p:sp>
        <p:nvSpPr>
          <p:cNvPr id="18" name="17 - Θέση αριθμού διαφάνειας"/>
          <p:cNvSpPr>
            <a:spLocks noGrp="1"/>
          </p:cNvSpPr>
          <p:nvPr>
            <p:ph type="sldNum" sz="quarter" idx="11"/>
          </p:nvPr>
        </p:nvSpPr>
        <p:spPr/>
        <p:txBody>
          <a:bodyPr rtlCol="0"/>
          <a:lstStyle/>
          <a:p>
            <a:fld id="{D6E54C8B-5A9D-4F1F-91BF-0DC8F66BC018}" type="slidenum">
              <a:rPr lang="en-US" smtClean="0"/>
              <a:pPr/>
              <a:t>‹#›</a:t>
            </a:fld>
            <a:endParaRPr lang="en-US" dirty="0"/>
          </a:p>
        </p:txBody>
      </p:sp>
      <p:sp>
        <p:nvSpPr>
          <p:cNvPr id="21" name="20 - Θέση υποσέλιδου"/>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204BC22-AB64-4665-B98D-7DCD80459F4A}" type="datetimeFigureOut">
              <a:rPr lang="en-US" smtClean="0"/>
              <a:pPr/>
              <a:t>12/8/2017</a:t>
            </a:fld>
            <a:endParaRPr lang="en-US" dirty="0"/>
          </a:p>
        </p:txBody>
      </p:sp>
      <p:sp>
        <p:nvSpPr>
          <p:cNvPr id="3" name="2 - Θέση υποσέλιδου"/>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Έλλειψη"/>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 Θέση αριθμού διαφάνειας"/>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6E54C8B-5A9D-4F1F-91BF-0DC8F66BC01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http://www.facebook.com/pages/Ataxtoi/330156810329603?ref=t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acebook.com/ataxtoi.hrakleiou?ref=ts" TargetMode="External"/><Relationship Id="rId5" Type="http://schemas.openxmlformats.org/officeDocument/2006/relationships/hyperlink" Target="http://www.facebook.com/groups/298902236798821/?ref=ts" TargetMode="External"/><Relationship Id="rId4" Type="http://schemas.openxmlformats.org/officeDocument/2006/relationships/hyperlink" Target="http://www.ataxtoi.g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ataxtoi.gr/"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la\ATAXTOI\1010182_10200439611047903_1638546930_n.jpg"/>
          <p:cNvPicPr>
            <a:picLocks noChangeAspect="1" noChangeArrowheads="1"/>
          </p:cNvPicPr>
          <p:nvPr/>
        </p:nvPicPr>
        <p:blipFill>
          <a:blip r:embed="rId3" cstate="print"/>
          <a:srcRect/>
          <a:stretch>
            <a:fillRect/>
          </a:stretch>
        </p:blipFill>
        <p:spPr bwMode="auto">
          <a:xfrm>
            <a:off x="1928794" y="1000108"/>
            <a:ext cx="5397508" cy="4048131"/>
          </a:xfrm>
          <a:prstGeom prst="rect">
            <a:avLst/>
          </a:prstGeom>
          <a:noFill/>
        </p:spPr>
      </p:pic>
      <p:sp>
        <p:nvSpPr>
          <p:cNvPr id="1029" name="Rectangle 5"/>
          <p:cNvSpPr>
            <a:spLocks noChangeArrowheads="1"/>
          </p:cNvSpPr>
          <p:nvPr/>
        </p:nvSpPr>
        <p:spPr bwMode="auto">
          <a:xfrm>
            <a:off x="323528" y="514564"/>
            <a:ext cx="8460432" cy="9694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39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Εθελοντικό Σωματείο</a:t>
            </a:r>
            <a:endParaRPr kumimoji="0" lang="el-GR" sz="3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 Ορθογώνιο"/>
          <p:cNvSpPr/>
          <p:nvPr/>
        </p:nvSpPr>
        <p:spPr>
          <a:xfrm>
            <a:off x="1981200" y="5103674"/>
            <a:ext cx="7897688" cy="1754326"/>
          </a:xfrm>
          <a:prstGeom prst="rect">
            <a:avLst/>
          </a:prstGeom>
        </p:spPr>
        <p:txBody>
          <a:bodyPr wrap="square">
            <a:spAutoFit/>
          </a:bodyPr>
          <a:lstStyle/>
          <a:p>
            <a:r>
              <a:rPr lang="en-US" b="1" dirty="0" smtClean="0">
                <a:solidFill>
                  <a:prstClr val="black"/>
                </a:solidFill>
                <a:latin typeface="Times New Roman" pitchFamily="18" charset="0"/>
                <a:ea typeface="Times New Roman" pitchFamily="18" charset="0"/>
                <a:cs typeface="Times New Roman" pitchFamily="18" charset="0"/>
              </a:rPr>
              <a:t>WEBSITE:</a:t>
            </a:r>
            <a:r>
              <a:rPr lang="en-US" dirty="0" smtClean="0">
                <a:solidFill>
                  <a:prstClr val="black"/>
                </a:solidFill>
                <a:latin typeface="Times New Roman" pitchFamily="18" charset="0"/>
                <a:ea typeface="Times New Roman" pitchFamily="18" charset="0"/>
                <a:cs typeface="Times New Roman" pitchFamily="18" charset="0"/>
              </a:rPr>
              <a:t> </a:t>
            </a:r>
            <a:r>
              <a:rPr lang="en-US" dirty="0" smtClean="0">
                <a:solidFill>
                  <a:prstClr val="black"/>
                </a:solidFill>
                <a:latin typeface="Times New Roman" pitchFamily="18" charset="0"/>
                <a:ea typeface="Times New Roman" pitchFamily="18" charset="0"/>
                <a:cs typeface="Times New Roman" pitchFamily="18" charset="0"/>
                <a:hlinkClick r:id="rId4"/>
              </a:rPr>
              <a:t>http://www.ataxtoi.gr/</a:t>
            </a:r>
            <a:r>
              <a:rPr lang="en-US" dirty="0" smtClean="0">
                <a:solidFill>
                  <a:prstClr val="black"/>
                </a:solidFill>
                <a:latin typeface="Times New Roman" pitchFamily="18" charset="0"/>
                <a:ea typeface="Times New Roman" pitchFamily="18" charset="0"/>
                <a:cs typeface="Times New Roman" pitchFamily="18" charset="0"/>
              </a:rPr>
              <a:t/>
            </a:r>
            <a:br>
              <a:rPr lang="en-US" dirty="0" smtClean="0">
                <a:solidFill>
                  <a:prstClr val="black"/>
                </a:solidFill>
                <a:latin typeface="Times New Roman" pitchFamily="18" charset="0"/>
                <a:ea typeface="Times New Roman" pitchFamily="18" charset="0"/>
                <a:cs typeface="Times New Roman" pitchFamily="18" charset="0"/>
              </a:rPr>
            </a:br>
            <a:r>
              <a:rPr lang="en-US" b="1" dirty="0" smtClean="0">
                <a:solidFill>
                  <a:prstClr val="black"/>
                </a:solidFill>
                <a:latin typeface="Times New Roman" pitchFamily="18" charset="0"/>
                <a:ea typeface="Times New Roman" pitchFamily="18" charset="0"/>
                <a:cs typeface="Times New Roman" pitchFamily="18" charset="0"/>
              </a:rPr>
              <a:t>GROUP:</a:t>
            </a:r>
            <a:r>
              <a:rPr lang="en-US" dirty="0" smtClean="0">
                <a:solidFill>
                  <a:prstClr val="black"/>
                </a:solidFill>
                <a:latin typeface="Times New Roman" pitchFamily="18" charset="0"/>
                <a:ea typeface="Times New Roman" pitchFamily="18" charset="0"/>
                <a:cs typeface="Times New Roman" pitchFamily="18" charset="0"/>
              </a:rPr>
              <a:t> </a:t>
            </a:r>
            <a:r>
              <a:rPr lang="en-US" dirty="0" smtClean="0">
                <a:solidFill>
                  <a:prstClr val="black"/>
                </a:solidFill>
                <a:latin typeface="Times New Roman" pitchFamily="18" charset="0"/>
                <a:ea typeface="Times New Roman" pitchFamily="18" charset="0"/>
                <a:cs typeface="Times New Roman" pitchFamily="18" charset="0"/>
                <a:hlinkClick r:id="rId5"/>
              </a:rPr>
              <a:t>http://www.facebook.com/groups/298902236798821/?ref=ts</a:t>
            </a:r>
            <a:r>
              <a:rPr lang="en-US" dirty="0" smtClean="0">
                <a:solidFill>
                  <a:prstClr val="black"/>
                </a:solidFill>
                <a:latin typeface="Times New Roman" pitchFamily="18" charset="0"/>
                <a:ea typeface="Times New Roman" pitchFamily="18" charset="0"/>
                <a:cs typeface="Times New Roman" pitchFamily="18" charset="0"/>
              </a:rPr>
              <a:t/>
            </a:r>
            <a:br>
              <a:rPr lang="en-US" dirty="0" smtClean="0">
                <a:solidFill>
                  <a:prstClr val="black"/>
                </a:solidFill>
                <a:latin typeface="Times New Roman" pitchFamily="18" charset="0"/>
                <a:ea typeface="Times New Roman" pitchFamily="18" charset="0"/>
                <a:cs typeface="Times New Roman" pitchFamily="18" charset="0"/>
              </a:rPr>
            </a:br>
            <a:r>
              <a:rPr lang="en-US" b="1" dirty="0" smtClean="0">
                <a:solidFill>
                  <a:prstClr val="black"/>
                </a:solidFill>
                <a:latin typeface="Times New Roman" pitchFamily="18" charset="0"/>
                <a:ea typeface="Times New Roman" pitchFamily="18" charset="0"/>
                <a:cs typeface="Times New Roman" pitchFamily="18" charset="0"/>
              </a:rPr>
              <a:t>PROFILE:</a:t>
            </a:r>
            <a:r>
              <a:rPr lang="en-US" dirty="0" smtClean="0">
                <a:solidFill>
                  <a:prstClr val="black"/>
                </a:solidFill>
                <a:latin typeface="Times New Roman" pitchFamily="18" charset="0"/>
                <a:ea typeface="Times New Roman" pitchFamily="18" charset="0"/>
                <a:cs typeface="Times New Roman" pitchFamily="18" charset="0"/>
              </a:rPr>
              <a:t> </a:t>
            </a:r>
            <a:r>
              <a:rPr lang="en-US" dirty="0" smtClean="0">
                <a:solidFill>
                  <a:prstClr val="black"/>
                </a:solidFill>
                <a:latin typeface="Times New Roman" pitchFamily="18" charset="0"/>
                <a:ea typeface="Times New Roman" pitchFamily="18" charset="0"/>
                <a:cs typeface="Times New Roman" pitchFamily="18" charset="0"/>
                <a:hlinkClick r:id="rId6"/>
              </a:rPr>
              <a:t>http://www.facebook.com/ataxtoi.hrakleiou?ref=ts</a:t>
            </a:r>
            <a:r>
              <a:rPr lang="en-US" dirty="0" smtClean="0">
                <a:solidFill>
                  <a:prstClr val="black"/>
                </a:solidFill>
                <a:latin typeface="Times New Roman" pitchFamily="18" charset="0"/>
                <a:ea typeface="Times New Roman" pitchFamily="18" charset="0"/>
                <a:cs typeface="Times New Roman" pitchFamily="18" charset="0"/>
              </a:rPr>
              <a:t/>
            </a:r>
            <a:br>
              <a:rPr lang="en-US" dirty="0" smtClean="0">
                <a:solidFill>
                  <a:prstClr val="black"/>
                </a:solidFill>
                <a:latin typeface="Times New Roman" pitchFamily="18" charset="0"/>
                <a:ea typeface="Times New Roman" pitchFamily="18" charset="0"/>
                <a:cs typeface="Times New Roman" pitchFamily="18" charset="0"/>
              </a:rPr>
            </a:br>
            <a:r>
              <a:rPr lang="en-US" b="1" dirty="0" smtClean="0">
                <a:solidFill>
                  <a:prstClr val="black"/>
                </a:solidFill>
                <a:latin typeface="Times New Roman" pitchFamily="18" charset="0"/>
                <a:ea typeface="Times New Roman" pitchFamily="18" charset="0"/>
                <a:cs typeface="Times New Roman" pitchFamily="18" charset="0"/>
              </a:rPr>
              <a:t>PAGE:</a:t>
            </a:r>
            <a:r>
              <a:rPr lang="en-US" dirty="0" smtClean="0">
                <a:solidFill>
                  <a:prstClr val="black"/>
                </a:solidFill>
                <a:latin typeface="Times New Roman" pitchFamily="18" charset="0"/>
                <a:ea typeface="Times New Roman" pitchFamily="18" charset="0"/>
                <a:cs typeface="Times New Roman" pitchFamily="18" charset="0"/>
              </a:rPr>
              <a:t> </a:t>
            </a:r>
            <a:r>
              <a:rPr lang="en-US" dirty="0" smtClean="0">
                <a:solidFill>
                  <a:prstClr val="black"/>
                </a:solidFill>
                <a:latin typeface="Times New Roman" pitchFamily="18" charset="0"/>
                <a:ea typeface="Times New Roman" pitchFamily="18" charset="0"/>
                <a:cs typeface="Times New Roman" pitchFamily="18" charset="0"/>
                <a:hlinkClick r:id="rId7"/>
              </a:rPr>
              <a:t>http://www.facebook.com/pages/Ataxtoi/330156810329603?ref=ts</a:t>
            </a:r>
            <a:endParaRPr lang="el-GR" dirty="0" smtClean="0">
              <a:solidFill>
                <a:prstClr val="black"/>
              </a:solidFill>
              <a:latin typeface="Times New Roman" pitchFamily="18" charset="0"/>
              <a:ea typeface="Times New Roman" pitchFamily="18" charset="0"/>
              <a:cs typeface="Times New Roman" pitchFamily="18" charset="0"/>
            </a:endParaRPr>
          </a:p>
          <a:p>
            <a:r>
              <a:rPr lang="el-GR" b="1" dirty="0" err="1" smtClean="0">
                <a:solidFill>
                  <a:prstClr val="black"/>
                </a:solidFill>
                <a:latin typeface="Times New Roman" pitchFamily="18" charset="0"/>
                <a:ea typeface="Times New Roman" pitchFamily="18" charset="0"/>
                <a:cs typeface="Times New Roman" pitchFamily="18" charset="0"/>
              </a:rPr>
              <a:t>Τηλ</a:t>
            </a:r>
            <a:r>
              <a:rPr lang="el-GR" b="1" dirty="0" smtClean="0">
                <a:solidFill>
                  <a:prstClr val="black"/>
                </a:solidFill>
                <a:latin typeface="Times New Roman" pitchFamily="18" charset="0"/>
                <a:ea typeface="Times New Roman" pitchFamily="18" charset="0"/>
                <a:cs typeface="Times New Roman" pitchFamily="18" charset="0"/>
              </a:rPr>
              <a:t>. Επικοινωνίας</a:t>
            </a:r>
            <a:r>
              <a:rPr lang="en-US" b="1" dirty="0" smtClean="0">
                <a:solidFill>
                  <a:prstClr val="black"/>
                </a:solidFill>
                <a:latin typeface="Times New Roman" pitchFamily="18" charset="0"/>
                <a:ea typeface="Times New Roman" pitchFamily="18" charset="0"/>
                <a:cs typeface="Times New Roman" pitchFamily="18" charset="0"/>
              </a:rPr>
              <a:t>: </a:t>
            </a:r>
            <a:r>
              <a:rPr lang="en-US" u="sng" dirty="0" smtClean="0">
                <a:solidFill>
                  <a:srgbClr val="0000FF"/>
                </a:solidFill>
                <a:latin typeface="Times New Roman" pitchFamily="18" charset="0"/>
                <a:ea typeface="Times New Roman" pitchFamily="18" charset="0"/>
                <a:cs typeface="Times New Roman" pitchFamily="18" charset="0"/>
              </a:rPr>
              <a:t>6940156407</a:t>
            </a:r>
            <a:r>
              <a:rPr lang="en-US" sz="1200" dirty="0" smtClean="0">
                <a:solidFill>
                  <a:prstClr val="black"/>
                </a:solidFill>
                <a:latin typeface="Cambria" pitchFamily="18" charset="0"/>
                <a:ea typeface="Times New Roman" pitchFamily="18" charset="0"/>
                <a:cs typeface="Arial" pitchFamily="34" charset="0"/>
              </a:rPr>
              <a:t/>
            </a:r>
            <a:br>
              <a:rPr lang="en-US" sz="1200" dirty="0" smtClean="0">
                <a:solidFill>
                  <a:prstClr val="black"/>
                </a:solidFill>
                <a:latin typeface="Cambria" pitchFamily="18" charset="0"/>
                <a:ea typeface="Times New Roman" pitchFamily="18" charset="0"/>
                <a:cs typeface="Arial" pitchFamily="34" charset="0"/>
              </a:rPr>
            </a:br>
            <a:endParaRPr lang="el-GR"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1477328"/>
          </a:xfrm>
          <a:prstGeom prst="rect">
            <a:avLst/>
          </a:prstGeom>
        </p:spPr>
        <p:txBody>
          <a:bodyPr wrap="square">
            <a:spAutoFit/>
          </a:bodyPr>
          <a:lstStyle/>
          <a:p>
            <a:pPr algn="ctr" fontAlgn="base"/>
            <a:r>
              <a:rPr lang="el-GR" dirty="0" smtClean="0">
                <a:latin typeface="Times New Roman" pitchFamily="18" charset="0"/>
                <a:cs typeface="Times New Roman" pitchFamily="18" charset="0"/>
              </a:rPr>
              <a:t>Μάιος  2014 </a:t>
            </a:r>
            <a:r>
              <a:rPr lang="el-GR" dirty="0" smtClean="0">
                <a:latin typeface="Times New Roman" pitchFamily="18" charset="0"/>
                <a:cs typeface="Times New Roman" pitchFamily="18" charset="0"/>
                <a:sym typeface="Wingdings" pitchFamily="2" charset="2"/>
              </a:rPr>
              <a:t> </a:t>
            </a:r>
            <a:r>
              <a:rPr lang="el-GR" dirty="0" smtClean="0">
                <a:latin typeface="Times New Roman" pitchFamily="18" charset="0"/>
                <a:cs typeface="Times New Roman" pitchFamily="18" charset="0"/>
              </a:rPr>
              <a:t>φιλανθρωπικό τουρνουά ποδοσφαίρου στις εγκαταστάσεις του «</a:t>
            </a:r>
            <a:r>
              <a:rPr lang="el-GR" dirty="0" err="1" smtClean="0">
                <a:latin typeface="Times New Roman" pitchFamily="18" charset="0"/>
                <a:cs typeface="Times New Roman" pitchFamily="18" charset="0"/>
              </a:rPr>
              <a:t>Lido</a:t>
            </a:r>
            <a:r>
              <a:rPr lang="el-GR" dirty="0" smtClean="0">
                <a:latin typeface="Times New Roman" pitchFamily="18" charset="0"/>
                <a:cs typeface="Times New Roman" pitchFamily="18" charset="0"/>
              </a:rPr>
              <a:t> </a:t>
            </a:r>
            <a:r>
              <a:rPr lang="el-GR" dirty="0" err="1" smtClean="0">
                <a:latin typeface="Times New Roman" pitchFamily="18" charset="0"/>
                <a:cs typeface="Times New Roman" pitchFamily="18" charset="0"/>
              </a:rPr>
              <a:t>Soccer».Η</a:t>
            </a:r>
            <a:r>
              <a:rPr lang="el-GR" dirty="0" smtClean="0">
                <a:latin typeface="Times New Roman" pitchFamily="18" charset="0"/>
                <a:cs typeface="Times New Roman" pitchFamily="18" charset="0"/>
              </a:rPr>
              <a:t> Εθελοντική μας ομάδα μαζί με τις ομάδες των Παλαίμαχων Ποδοσφαιριστών του ΟΦΗ, ΕΡΓΟΤΕΛΗ &amp; Βετεράνων Ηρακλείου, πραγματοποίησαν »ποδοσφαιρικό αγώνα» με σκοπό την αγορά ενός λυόμενου σπιτιού 18τ.μ. για την φιλοξενία των ωφελουμένων της Κοινωνικής Δομής «</a:t>
            </a:r>
            <a:r>
              <a:rPr lang="el-GR" sz="1300" dirty="0" smtClean="0">
                <a:latin typeface="Times New Roman" pitchFamily="18" charset="0"/>
                <a:cs typeface="Times New Roman" pitchFamily="18" charset="0"/>
              </a:rPr>
              <a:t>ΑΝΟΙΧΤΟ ΚΕΝΤΡΟ ΗΜΕΡΗΣΙΑΣ ΥΠΟΔΟΧΗΣ ΑΣΤΕΓΩΝ»</a:t>
            </a:r>
            <a:endParaRPr lang="el-GR" sz="1300" dirty="0">
              <a:latin typeface="Times New Roman" pitchFamily="18" charset="0"/>
              <a:cs typeface="Times New Roman" pitchFamily="18" charset="0"/>
            </a:endParaRPr>
          </a:p>
        </p:txBody>
      </p:sp>
      <p:pic>
        <p:nvPicPr>
          <p:cNvPr id="6146" name="Picture 2" descr="C:\Users\Παναγιώτης\Desktop\fb\10291111_642227039179918_687562576410352727_n.jpg"/>
          <p:cNvPicPr>
            <a:picLocks noChangeAspect="1" noChangeArrowheads="1"/>
          </p:cNvPicPr>
          <p:nvPr/>
        </p:nvPicPr>
        <p:blipFill>
          <a:blip r:embed="rId2" cstate="print"/>
          <a:srcRect/>
          <a:stretch>
            <a:fillRect/>
          </a:stretch>
        </p:blipFill>
        <p:spPr bwMode="auto">
          <a:xfrm>
            <a:off x="152400" y="1752600"/>
            <a:ext cx="3000396" cy="2250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descr="C:\Users\Παναγιώτης\Desktop\fb\10325181_642229139179708_7170578853108973171_n.jpg"/>
          <p:cNvPicPr>
            <a:picLocks noChangeAspect="1" noChangeArrowheads="1"/>
          </p:cNvPicPr>
          <p:nvPr/>
        </p:nvPicPr>
        <p:blipFill>
          <a:blip r:embed="rId3" cstate="print"/>
          <a:srcRect/>
          <a:stretch>
            <a:fillRect/>
          </a:stretch>
        </p:blipFill>
        <p:spPr bwMode="auto">
          <a:xfrm>
            <a:off x="3124200" y="1752600"/>
            <a:ext cx="3000396" cy="2250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9" name="Picture 5" descr="C:\Users\Παναγιώτης\Desktop\fb\10390486_642213275847961_6942569302625684421_n.jpg"/>
          <p:cNvPicPr>
            <a:picLocks noChangeAspect="1" noChangeArrowheads="1"/>
          </p:cNvPicPr>
          <p:nvPr/>
        </p:nvPicPr>
        <p:blipFill>
          <a:blip r:embed="rId4" cstate="print"/>
          <a:srcRect/>
          <a:stretch>
            <a:fillRect/>
          </a:stretch>
        </p:blipFill>
        <p:spPr bwMode="auto">
          <a:xfrm>
            <a:off x="6096000" y="1828800"/>
            <a:ext cx="2819400" cy="2114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 Εικόνα" descr="10406539_642212979181324_2816783015025594238_n.jpg"/>
          <p:cNvPicPr>
            <a:picLocks noChangeAspect="1"/>
          </p:cNvPicPr>
          <p:nvPr/>
        </p:nvPicPr>
        <p:blipFill>
          <a:blip r:embed="rId5" cstate="print"/>
          <a:stretch>
            <a:fillRect/>
          </a:stretch>
        </p:blipFill>
        <p:spPr>
          <a:xfrm>
            <a:off x="3124200" y="4191000"/>
            <a:ext cx="3048000" cy="2286000"/>
          </a:xfrm>
          <a:prstGeom prst="rect">
            <a:avLst/>
          </a:prstGeom>
        </p:spPr>
      </p:pic>
      <p:pic>
        <p:nvPicPr>
          <p:cNvPr id="7" name="6 - Εικόνα" descr="10308276_642213049181317_1236056857953620928_n.jpg"/>
          <p:cNvPicPr>
            <a:picLocks noChangeAspect="1"/>
          </p:cNvPicPr>
          <p:nvPr/>
        </p:nvPicPr>
        <p:blipFill>
          <a:blip r:embed="rId6" cstate="print"/>
          <a:stretch>
            <a:fillRect/>
          </a:stretch>
        </p:blipFill>
        <p:spPr>
          <a:xfrm>
            <a:off x="152400" y="4191000"/>
            <a:ext cx="3048000" cy="2286000"/>
          </a:xfrm>
          <a:prstGeom prst="rect">
            <a:avLst/>
          </a:prstGeom>
        </p:spPr>
      </p:pic>
      <p:pic>
        <p:nvPicPr>
          <p:cNvPr id="8" name="7 - Εικόνα" descr="10325203_642215595847729_6608660095189966392_n.jpg"/>
          <p:cNvPicPr>
            <a:picLocks noChangeAspect="1"/>
          </p:cNvPicPr>
          <p:nvPr/>
        </p:nvPicPr>
        <p:blipFill>
          <a:blip r:embed="rId7" cstate="print"/>
          <a:stretch>
            <a:fillRect/>
          </a:stretch>
        </p:blipFill>
        <p:spPr>
          <a:xfrm>
            <a:off x="6172200" y="4210050"/>
            <a:ext cx="2743200" cy="2266950"/>
          </a:xfrm>
          <a:prstGeom prst="rect">
            <a:avLst/>
          </a:prstGeom>
        </p:spPr>
      </p:pic>
    </p:spTree>
  </p:cSld>
  <p:clrMapOvr>
    <a:masterClrMapping/>
  </p:clrMapOvr>
  <p:transition>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1015663"/>
          </a:xfrm>
          <a:prstGeom prst="rect">
            <a:avLst/>
          </a:prstGeom>
        </p:spPr>
        <p:txBody>
          <a:bodyPr wrap="square">
            <a:spAutoFit/>
          </a:bodyPr>
          <a:lstStyle/>
          <a:p>
            <a:pPr fontAlgn="base"/>
            <a:r>
              <a:rPr lang="el-GR" sz="2000" dirty="0" smtClean="0">
                <a:latin typeface="Times New Roman" pitchFamily="18" charset="0"/>
                <a:cs typeface="Times New Roman" pitchFamily="18" charset="0"/>
              </a:rPr>
              <a:t>Την 10η Μαρτίου 2014, πραγματοποιήθηκαν τα γυρίσματα τηλεοπτικού Σποτ με μήνυμα «</a:t>
            </a:r>
            <a:r>
              <a:rPr lang="el-GR" sz="2000" b="1" i="1" dirty="0" smtClean="0">
                <a:latin typeface="Times New Roman" pitchFamily="18" charset="0"/>
                <a:cs typeface="Times New Roman" pitchFamily="18" charset="0"/>
              </a:rPr>
              <a:t>Ο αθλητισμός  είναι γιορτή»</a:t>
            </a:r>
            <a:r>
              <a:rPr lang="el-GR" sz="2000" dirty="0" smtClean="0">
                <a:latin typeface="Times New Roman" pitchFamily="18" charset="0"/>
                <a:cs typeface="Times New Roman" pitchFamily="18" charset="0"/>
              </a:rPr>
              <a:t> με την συμμετοχή, δυο ηθοποιών, του κύριο </a:t>
            </a:r>
            <a:r>
              <a:rPr lang="el-GR" sz="2000" dirty="0" err="1" smtClean="0">
                <a:latin typeface="Times New Roman" pitchFamily="18" charset="0"/>
                <a:cs typeface="Times New Roman" pitchFamily="18" charset="0"/>
              </a:rPr>
              <a:t>Ρωμανίδη</a:t>
            </a:r>
            <a:r>
              <a:rPr lang="el-GR" sz="2000" dirty="0" smtClean="0">
                <a:latin typeface="Times New Roman" pitchFamily="18" charset="0"/>
                <a:cs typeface="Times New Roman" pitchFamily="18" charset="0"/>
              </a:rPr>
              <a:t> και κύριο Καπετάνιο. </a:t>
            </a:r>
          </a:p>
        </p:txBody>
      </p:sp>
      <p:pic>
        <p:nvPicPr>
          <p:cNvPr id="9218" name="Picture 2" descr="C:\Users\Παναγιώτης\Desktop\fb\1888688_610932155642740_1278047541_n.jpg"/>
          <p:cNvPicPr>
            <a:picLocks noChangeAspect="1" noChangeArrowheads="1"/>
          </p:cNvPicPr>
          <p:nvPr/>
        </p:nvPicPr>
        <p:blipFill>
          <a:blip r:embed="rId2" cstate="print"/>
          <a:srcRect/>
          <a:stretch>
            <a:fillRect/>
          </a:stretch>
        </p:blipFill>
        <p:spPr bwMode="auto">
          <a:xfrm>
            <a:off x="304801" y="965201"/>
            <a:ext cx="4038600" cy="2692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9" name="Picture 3" descr="C:\Users\Παναγιώτης\Desktop\fb\1974980_610931688976120_1663323898_n.jpg"/>
          <p:cNvPicPr>
            <a:picLocks noChangeAspect="1" noChangeArrowheads="1"/>
          </p:cNvPicPr>
          <p:nvPr/>
        </p:nvPicPr>
        <p:blipFill>
          <a:blip r:embed="rId3" cstate="print"/>
          <a:srcRect/>
          <a:stretch>
            <a:fillRect/>
          </a:stretch>
        </p:blipFill>
        <p:spPr bwMode="auto">
          <a:xfrm>
            <a:off x="4114800" y="3844212"/>
            <a:ext cx="4642496" cy="2558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0" name="Picture 4" descr="C:\Users\Παναγιώτης\Desktop\fb\1979854_610931935642762_723270191_n.jpg"/>
          <p:cNvPicPr>
            <a:picLocks noChangeAspect="1" noChangeArrowheads="1"/>
          </p:cNvPicPr>
          <p:nvPr/>
        </p:nvPicPr>
        <p:blipFill>
          <a:blip r:embed="rId4" cstate="print"/>
          <a:srcRect/>
          <a:stretch>
            <a:fillRect/>
          </a:stretch>
        </p:blipFill>
        <p:spPr bwMode="auto">
          <a:xfrm>
            <a:off x="4648200" y="990600"/>
            <a:ext cx="3886200" cy="2594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 Εικόνα" descr="397531_610931892309433_1190501002_n.jpg"/>
          <p:cNvPicPr>
            <a:picLocks noChangeAspect="1"/>
          </p:cNvPicPr>
          <p:nvPr/>
        </p:nvPicPr>
        <p:blipFill>
          <a:blip r:embed="rId5" cstate="print"/>
          <a:stretch>
            <a:fillRect/>
          </a:stretch>
        </p:blipFill>
        <p:spPr>
          <a:xfrm>
            <a:off x="381000" y="3886200"/>
            <a:ext cx="3663324" cy="2438400"/>
          </a:xfrm>
          <a:prstGeom prst="rect">
            <a:avLst/>
          </a:prstGeom>
        </p:spPr>
      </p:pic>
    </p:spTree>
  </p:cSld>
  <p:clrMapOvr>
    <a:masterClrMapping/>
  </p:clrMapOvr>
  <p:transition>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077200" cy="1143000"/>
          </a:xfrm>
        </p:spPr>
        <p:txBody>
          <a:bodyPr>
            <a:normAutofit fontScale="90000"/>
          </a:bodyPr>
          <a:lstStyle/>
          <a:p>
            <a:pPr algn="ctr"/>
            <a:r>
              <a:rPr lang="el-GR" dirty="0" smtClean="0">
                <a:solidFill>
                  <a:schemeClr val="tx1"/>
                </a:solidFill>
                <a:latin typeface="Times New Roman" pitchFamily="18" charset="0"/>
                <a:cs typeface="Times New Roman" pitchFamily="18" charset="0"/>
              </a:rPr>
              <a:t>2015</a:t>
            </a:r>
            <a:r>
              <a:rPr lang="el-GR" dirty="0" smtClean="0">
                <a:solidFill>
                  <a:schemeClr val="tx1"/>
                </a:solidFill>
                <a:latin typeface="Times New Roman" pitchFamily="18" charset="0"/>
                <a:cs typeface="Times New Roman" pitchFamily="18" charset="0"/>
                <a:sym typeface="Wingdings" pitchFamily="2" charset="2"/>
              </a:rPr>
              <a:t></a:t>
            </a:r>
            <a:r>
              <a:rPr lang="el-GR" dirty="0" smtClean="0">
                <a:solidFill>
                  <a:schemeClr val="tx1"/>
                </a:solidFill>
                <a:latin typeface="Times New Roman" pitchFamily="18" charset="0"/>
                <a:cs typeface="Times New Roman" pitchFamily="18" charset="0"/>
              </a:rPr>
              <a:t>Π</a:t>
            </a:r>
            <a:r>
              <a:rPr lang="el-GR" cap="none" dirty="0" smtClean="0">
                <a:solidFill>
                  <a:schemeClr val="tx1"/>
                </a:solidFill>
                <a:latin typeface="Times New Roman" pitchFamily="18" charset="0"/>
                <a:cs typeface="Times New Roman" pitchFamily="18" charset="0"/>
              </a:rPr>
              <a:t>αράδοση σχολικών ειδών σε Κέντρα Παιδικής Προστασίας και σε οικογένειες με παιδιά νηπιαγωγείου και δημοτικού</a:t>
            </a:r>
            <a:endParaRPr lang="en-US" dirty="0">
              <a:solidFill>
                <a:schemeClr val="tx1"/>
              </a:solidFill>
              <a:latin typeface="Times New Roman" pitchFamily="18" charset="0"/>
              <a:cs typeface="Times New Roman" pitchFamily="18" charset="0"/>
            </a:endParaRPr>
          </a:p>
        </p:txBody>
      </p:sp>
      <p:pic>
        <p:nvPicPr>
          <p:cNvPr id="4" name="3 - Εικόνα" descr="12074667_881011551968131_6331491883346476716_n.jpg"/>
          <p:cNvPicPr>
            <a:picLocks noChangeAspect="1"/>
          </p:cNvPicPr>
          <p:nvPr/>
        </p:nvPicPr>
        <p:blipFill>
          <a:blip r:embed="rId2" cstate="print"/>
          <a:stretch>
            <a:fillRect/>
          </a:stretch>
        </p:blipFill>
        <p:spPr>
          <a:xfrm>
            <a:off x="4343400" y="4419600"/>
            <a:ext cx="4334933" cy="2438400"/>
          </a:xfrm>
          <a:prstGeom prst="rect">
            <a:avLst/>
          </a:prstGeom>
        </p:spPr>
      </p:pic>
      <p:pic>
        <p:nvPicPr>
          <p:cNvPr id="5" name="4 - Εικόνα" descr="12141613_881010585301561_2764837483369530635_n (1).jpg"/>
          <p:cNvPicPr>
            <a:picLocks noChangeAspect="1"/>
          </p:cNvPicPr>
          <p:nvPr/>
        </p:nvPicPr>
        <p:blipFill>
          <a:blip r:embed="rId3" cstate="print"/>
          <a:stretch>
            <a:fillRect/>
          </a:stretch>
        </p:blipFill>
        <p:spPr>
          <a:xfrm>
            <a:off x="381000" y="4000500"/>
            <a:ext cx="3810000" cy="2857500"/>
          </a:xfrm>
          <a:prstGeom prst="rect">
            <a:avLst/>
          </a:prstGeom>
        </p:spPr>
      </p:pic>
      <p:pic>
        <p:nvPicPr>
          <p:cNvPr id="6" name="5 - Εικόνα" descr="12119081_881010518634901_977024160183999791_n.jpg"/>
          <p:cNvPicPr>
            <a:picLocks noChangeAspect="1"/>
          </p:cNvPicPr>
          <p:nvPr/>
        </p:nvPicPr>
        <p:blipFill>
          <a:blip r:embed="rId4" cstate="print"/>
          <a:stretch>
            <a:fillRect/>
          </a:stretch>
        </p:blipFill>
        <p:spPr>
          <a:xfrm rot="5400000">
            <a:off x="4076700" y="266700"/>
            <a:ext cx="2590800" cy="5257800"/>
          </a:xfrm>
          <a:prstGeom prst="rect">
            <a:avLst/>
          </a:prstGeom>
        </p:spPr>
      </p:pic>
    </p:spTree>
  </p:cSld>
  <p:clrMapOvr>
    <a:masterClrMapping/>
  </p:clrMapOvr>
  <p:transition>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Παναγιώτης\Desktop\fb\16449_881009638634989_7290153886688190939_n.jpg"/>
          <p:cNvPicPr>
            <a:picLocks noChangeAspect="1" noChangeArrowheads="1"/>
          </p:cNvPicPr>
          <p:nvPr/>
        </p:nvPicPr>
        <p:blipFill>
          <a:blip r:embed="rId2" cstate="print"/>
          <a:srcRect/>
          <a:stretch>
            <a:fillRect/>
          </a:stretch>
        </p:blipFill>
        <p:spPr bwMode="auto">
          <a:xfrm>
            <a:off x="304800" y="2057400"/>
            <a:ext cx="3733819" cy="2100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3" name="Picture 3" descr="C:\Users\Παναγιώτης\Desktop\fb\12106809_881009591968327_8952466489017027488_n.jpg"/>
          <p:cNvPicPr>
            <a:picLocks noChangeAspect="1" noChangeArrowheads="1"/>
          </p:cNvPicPr>
          <p:nvPr/>
        </p:nvPicPr>
        <p:blipFill>
          <a:blip r:embed="rId3" cstate="print"/>
          <a:srcRect/>
          <a:stretch>
            <a:fillRect/>
          </a:stretch>
        </p:blipFill>
        <p:spPr bwMode="auto">
          <a:xfrm>
            <a:off x="4191000" y="1981200"/>
            <a:ext cx="3889033" cy="2187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4" name="Picture 4" descr="C:\Users\Παναγιώτης\Desktop\fb\12118847_881009768634976_4313358926941774689_n.jpg"/>
          <p:cNvPicPr>
            <a:picLocks noChangeAspect="1" noChangeArrowheads="1"/>
          </p:cNvPicPr>
          <p:nvPr/>
        </p:nvPicPr>
        <p:blipFill>
          <a:blip r:embed="rId4" cstate="print"/>
          <a:srcRect/>
          <a:stretch>
            <a:fillRect/>
          </a:stretch>
        </p:blipFill>
        <p:spPr bwMode="auto">
          <a:xfrm>
            <a:off x="228600" y="4495800"/>
            <a:ext cx="3697097" cy="2079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45" name="Picture 5" descr="C:\Users\Παναγιώτης\Desktop\fb\12122393_881010358634917_2508490306035783919_n.jpg"/>
          <p:cNvPicPr>
            <a:picLocks noChangeAspect="1" noChangeArrowheads="1"/>
          </p:cNvPicPr>
          <p:nvPr/>
        </p:nvPicPr>
        <p:blipFill>
          <a:blip r:embed="rId5" cstate="print"/>
          <a:srcRect/>
          <a:stretch>
            <a:fillRect/>
          </a:stretch>
        </p:blipFill>
        <p:spPr bwMode="auto">
          <a:xfrm>
            <a:off x="4267200" y="4267200"/>
            <a:ext cx="3897666" cy="21924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5 - TextBox"/>
          <p:cNvSpPr txBox="1"/>
          <p:nvPr/>
        </p:nvSpPr>
        <p:spPr>
          <a:xfrm>
            <a:off x="762000" y="152400"/>
            <a:ext cx="8201284" cy="1323439"/>
          </a:xfrm>
          <a:prstGeom prst="rect">
            <a:avLst/>
          </a:prstGeom>
          <a:noFill/>
        </p:spPr>
        <p:txBody>
          <a:bodyPr wrap="none" rtlCol="0">
            <a:spAutoFit/>
          </a:bodyPr>
          <a:lstStyle/>
          <a:p>
            <a:pPr algn="just"/>
            <a:r>
              <a:rPr lang="en-US" sz="2000" dirty="0" smtClean="0"/>
              <a:t>2015 →</a:t>
            </a:r>
            <a:r>
              <a:rPr lang="el-GR" sz="2000" dirty="0" smtClean="0"/>
              <a:t>1</a:t>
            </a:r>
            <a:r>
              <a:rPr lang="el-GR" sz="2000" baseline="30000" dirty="0" smtClean="0"/>
              <a:t>η</a:t>
            </a:r>
            <a:r>
              <a:rPr lang="el-GR" sz="2000" dirty="0" smtClean="0"/>
              <a:t> συνεργασία με τ</a:t>
            </a:r>
            <a:r>
              <a:rPr lang="en-US" sz="2000" dirty="0" smtClean="0"/>
              <a:t>o forum …..</a:t>
            </a:r>
            <a:r>
              <a:rPr lang="el-GR" sz="2000" dirty="0" smtClean="0"/>
              <a:t>που με τα € που μας έστειλαν</a:t>
            </a:r>
          </a:p>
          <a:p>
            <a:pPr algn="just"/>
            <a:r>
              <a:rPr lang="el-GR" sz="2000" dirty="0" smtClean="0"/>
              <a:t>Αγοράσαμε σχολικά και τα μοιράσαμε στο Κέντρο Παιδική Μέριμνας,</a:t>
            </a:r>
          </a:p>
          <a:p>
            <a:pPr algn="just"/>
            <a:r>
              <a:rPr lang="el-GR" sz="2000" dirty="0" smtClean="0"/>
              <a:t>στην Στέγη Ανηλίκων Ηρακλείου αλλά και σε παιδιά από οικογένειες</a:t>
            </a:r>
          </a:p>
          <a:p>
            <a:pPr algn="just"/>
            <a:r>
              <a:rPr lang="el-GR" sz="2000" dirty="0" smtClean="0"/>
              <a:t>που βοηθάμε.</a:t>
            </a:r>
            <a:r>
              <a:rPr lang="en-US" sz="2000" dirty="0" smtClean="0"/>
              <a:t> </a:t>
            </a:r>
            <a:endParaRPr lang="el-GR" sz="2000" dirty="0"/>
          </a:p>
        </p:txBody>
      </p:sp>
    </p:spTree>
  </p:cSld>
  <p:clrMapOvr>
    <a:masterClrMapping/>
  </p:clrMapOvr>
  <p:transition>
    <p:split dir="in"/>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3139321"/>
          </a:xfrm>
          <a:prstGeom prst="rect">
            <a:avLst/>
          </a:prstGeom>
        </p:spPr>
        <p:txBody>
          <a:bodyPr wrap="square">
            <a:spAutoFit/>
          </a:bodyPr>
          <a:lstStyle/>
          <a:p>
            <a:pPr fontAlgn="base"/>
            <a:r>
              <a:rPr lang="el-GR" dirty="0" smtClean="0">
                <a:latin typeface="Times New Roman" pitchFamily="18" charset="0"/>
                <a:cs typeface="Times New Roman" pitchFamily="18" charset="0"/>
              </a:rPr>
              <a:t>Σεπτέμβριος 2015 </a:t>
            </a:r>
            <a:r>
              <a:rPr lang="el-GR" dirty="0" smtClean="0">
                <a:latin typeface="Times New Roman" pitchFamily="18" charset="0"/>
                <a:cs typeface="Times New Roman" pitchFamily="18" charset="0"/>
                <a:sym typeface="Wingdings" pitchFamily="2" charset="2"/>
              </a:rPr>
              <a:t> </a:t>
            </a:r>
            <a:r>
              <a:rPr lang="el-GR" dirty="0" smtClean="0">
                <a:latin typeface="Times New Roman" pitchFamily="18" charset="0"/>
                <a:cs typeface="Times New Roman" pitchFamily="18" charset="0"/>
              </a:rPr>
              <a:t>διοργανώσαμε μια ημέρα αφιερωμένη στα παιδιά που φιλοξενούνται σε διάφορες δομές. Παιδιά από το «Κέντρο Παιδικής Προστασίας Ηρακλείου», τη «Στέγη Ανηλίκων Ηρακλείου» και την «</a:t>
            </a:r>
            <a:r>
              <a:rPr lang="el-GR" dirty="0" err="1" smtClean="0">
                <a:latin typeface="Times New Roman" pitchFamily="18" charset="0"/>
                <a:cs typeface="Times New Roman" pitchFamily="18" charset="0"/>
              </a:rPr>
              <a:t>Παιδόπολη</a:t>
            </a:r>
            <a:r>
              <a:rPr lang="el-GR" dirty="0" smtClean="0">
                <a:latin typeface="Times New Roman" pitchFamily="18" charset="0"/>
                <a:cs typeface="Times New Roman" pitchFamily="18" charset="0"/>
              </a:rPr>
              <a:t> Νεάπολης Λασιθίου» επισκέφτηκαν το απόγευμα του Σαββάτου τις εγκαταστάσεις του </a:t>
            </a:r>
            <a:r>
              <a:rPr lang="el-GR" dirty="0" err="1" smtClean="0">
                <a:latin typeface="Times New Roman" pitchFamily="18" charset="0"/>
                <a:cs typeface="Times New Roman" pitchFamily="18" charset="0"/>
              </a:rPr>
              <a:t>Lido</a:t>
            </a:r>
            <a:r>
              <a:rPr lang="el-GR" dirty="0" smtClean="0">
                <a:latin typeface="Times New Roman" pitchFamily="18" charset="0"/>
                <a:cs typeface="Times New Roman" pitchFamily="18" charset="0"/>
              </a:rPr>
              <a:t> </a:t>
            </a:r>
            <a:r>
              <a:rPr lang="el-GR" dirty="0" err="1" smtClean="0">
                <a:latin typeface="Times New Roman" pitchFamily="18" charset="0"/>
                <a:cs typeface="Times New Roman" pitchFamily="18" charset="0"/>
              </a:rPr>
              <a:t>Soccer</a:t>
            </a:r>
            <a:r>
              <a:rPr lang="el-GR" dirty="0" smtClean="0">
                <a:latin typeface="Times New Roman" pitchFamily="18" charset="0"/>
                <a:cs typeface="Times New Roman" pitchFamily="18" charset="0"/>
              </a:rPr>
              <a:t> για να διασκεδάσουν και να παίξουν στους χώρους του. </a:t>
            </a:r>
            <a:endParaRPr lang="en-US" dirty="0" smtClean="0">
              <a:latin typeface="Times New Roman" pitchFamily="18" charset="0"/>
              <a:cs typeface="Times New Roman" pitchFamily="18" charset="0"/>
            </a:endParaRPr>
          </a:p>
          <a:p>
            <a:pPr fontAlgn="base"/>
            <a:endParaRPr lang="en-US" dirty="0" smtClean="0">
              <a:latin typeface="Times New Roman" pitchFamily="18" charset="0"/>
              <a:cs typeface="Times New Roman" pitchFamily="18" charset="0"/>
            </a:endParaRPr>
          </a:p>
          <a:p>
            <a:pPr fontAlgn="base"/>
            <a:r>
              <a:rPr lang="el-GR" dirty="0" smtClean="0">
                <a:latin typeface="Times New Roman" pitchFamily="18" charset="0"/>
                <a:cs typeface="Times New Roman" pitchFamily="18" charset="0"/>
              </a:rPr>
              <a:t>Τα παιδιά εκεί περίμενε μια έκπληξη αφού την προσπάθεια της ομάδας μας στήριξε ο παλαίμαχος ποδοσφαιριστής, πρωταθλητής Ευρώπης με την Εθνική Ελλάδος και αρχηγός μέχρι πρότινος της Εθνικής Ελλάδος Ποδοσφαίρου, Γιώργος Καραγκούνης </a:t>
            </a:r>
          </a:p>
          <a:p>
            <a:pPr fontAlgn="base"/>
            <a:r>
              <a:rPr lang="el-GR" dirty="0" smtClean="0">
                <a:latin typeface="Times New Roman" pitchFamily="18" charset="0"/>
                <a:cs typeface="Times New Roman" pitchFamily="18" charset="0"/>
              </a:rPr>
              <a:t>ο οποίος έπαιξε με τα παιδιά ποδόσφαιρο, μίλησε μαζί τους, φωτογραφήθηκε και τους υπέγραψε μπάλες.</a:t>
            </a:r>
            <a:endParaRPr lang="el-GR" dirty="0">
              <a:latin typeface="Times New Roman" pitchFamily="18" charset="0"/>
              <a:cs typeface="Times New Roman" pitchFamily="18" charset="0"/>
            </a:endParaRPr>
          </a:p>
        </p:txBody>
      </p:sp>
      <p:pic>
        <p:nvPicPr>
          <p:cNvPr id="3" name="Picture 3" descr="C:\Users\Παναγιώτης\Desktop\fb\12003391_869734709762482_7963296120144042747_n.jpg"/>
          <p:cNvPicPr>
            <a:picLocks noChangeAspect="1" noChangeArrowheads="1"/>
          </p:cNvPicPr>
          <p:nvPr/>
        </p:nvPicPr>
        <p:blipFill>
          <a:blip r:embed="rId2" cstate="print"/>
          <a:srcRect/>
          <a:stretch>
            <a:fillRect/>
          </a:stretch>
        </p:blipFill>
        <p:spPr bwMode="auto">
          <a:xfrm>
            <a:off x="381000" y="4038600"/>
            <a:ext cx="3321867"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C:\Users\Παναγιώτης\Desktop\fb\12009704_869163796486240_4069685314513049866_n.jpg"/>
          <p:cNvPicPr>
            <a:picLocks noChangeAspect="1" noChangeArrowheads="1"/>
          </p:cNvPicPr>
          <p:nvPr/>
        </p:nvPicPr>
        <p:blipFill>
          <a:blip r:embed="rId3" cstate="print"/>
          <a:srcRect/>
          <a:stretch>
            <a:fillRect/>
          </a:stretch>
        </p:blipFill>
        <p:spPr bwMode="auto">
          <a:xfrm>
            <a:off x="4419600" y="4114800"/>
            <a:ext cx="3526818"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pull dir="l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2031325"/>
          </a:xfrm>
          <a:prstGeom prst="rect">
            <a:avLst/>
          </a:prstGeom>
        </p:spPr>
        <p:txBody>
          <a:bodyPr wrap="square">
            <a:spAutoFit/>
          </a:bodyPr>
          <a:lstStyle/>
          <a:p>
            <a:r>
              <a:rPr lang="el-GR" dirty="0" smtClean="0">
                <a:latin typeface="Times New Roman" pitchFamily="18" charset="0"/>
                <a:cs typeface="Times New Roman" pitchFamily="18" charset="0"/>
              </a:rPr>
              <a:t>Παράλληλα με αυτή την δράση το πρωί της ιδίας ημέρας μελή του σωματείου μας μαζί με τον κύριο Καραγκούνη πραγματοποίησαν επίσκεψη στις εγκαταστάσεις της «Ηλιαχτίδας» </a:t>
            </a:r>
            <a:r>
              <a:rPr lang="el-GR" dirty="0" err="1" smtClean="0">
                <a:latin typeface="Times New Roman" pitchFamily="18" charset="0"/>
                <a:cs typeface="Times New Roman" pitchFamily="18" charset="0"/>
              </a:rPr>
              <a:t>Παγκρήτιος</a:t>
            </a:r>
            <a:r>
              <a:rPr lang="el-GR" dirty="0" smtClean="0">
                <a:latin typeface="Times New Roman" pitchFamily="18" charset="0"/>
                <a:cs typeface="Times New Roman" pitchFamily="18" charset="0"/>
              </a:rPr>
              <a:t> Σύλλογος Γονέων και Φίλων Παιδιών με Νεοπλασία που εδρεύουν στο χώρο του Πανεπιστημιακού Νοσοκομείου Ηρακλείου στην περιοχή των </a:t>
            </a:r>
            <a:r>
              <a:rPr lang="el-GR" dirty="0" err="1" smtClean="0">
                <a:latin typeface="Times New Roman" pitchFamily="18" charset="0"/>
                <a:cs typeface="Times New Roman" pitchFamily="18" charset="0"/>
              </a:rPr>
              <a:t>Βουτών</a:t>
            </a:r>
            <a:r>
              <a:rPr lang="el-GR" dirty="0" smtClean="0">
                <a:latin typeface="Times New Roman" pitchFamily="18" charset="0"/>
                <a:cs typeface="Times New Roman" pitchFamily="18" charset="0"/>
              </a:rPr>
              <a:t> όπου και εκεί ο κύριος Καραγκούνης υπέγραψε μπάλες για τα παιδιά που νοσηλεύονται εκεί μέσα και φωτογραφήθηκε μαζί τους ενώ συνομίλησε και με το προσωπικό του χώρου κοιτώντας τις εγκαταστάσεις και συζητώντας για την προσφορά και το έργο που παρέχουν στις φιλοξενούμενες οικογένειες.</a:t>
            </a:r>
            <a:endParaRPr lang="el-GR" dirty="0">
              <a:latin typeface="Times New Roman" pitchFamily="18" charset="0"/>
              <a:cs typeface="Times New Roman" pitchFamily="18" charset="0"/>
            </a:endParaRPr>
          </a:p>
        </p:txBody>
      </p:sp>
      <p:pic>
        <p:nvPicPr>
          <p:cNvPr id="11266" name="Picture 2" descr="C:\Users\Παναγιώτης\Desktop\fb\11988656_869165196486100_6524522901260074820_n.jpg"/>
          <p:cNvPicPr>
            <a:picLocks noChangeAspect="1" noChangeArrowheads="1"/>
          </p:cNvPicPr>
          <p:nvPr/>
        </p:nvPicPr>
        <p:blipFill>
          <a:blip r:embed="rId2" cstate="print"/>
          <a:srcRect/>
          <a:stretch>
            <a:fillRect/>
          </a:stretch>
        </p:blipFill>
        <p:spPr bwMode="auto">
          <a:xfrm>
            <a:off x="152400" y="2667000"/>
            <a:ext cx="2387600"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 Εικόνα" descr="11986967_869165136486106_3601289751002152781_n.jpg"/>
          <p:cNvPicPr>
            <a:picLocks noChangeAspect="1"/>
          </p:cNvPicPr>
          <p:nvPr/>
        </p:nvPicPr>
        <p:blipFill>
          <a:blip r:embed="rId3" cstate="print"/>
          <a:stretch>
            <a:fillRect/>
          </a:stretch>
        </p:blipFill>
        <p:spPr>
          <a:xfrm>
            <a:off x="5715000" y="2209800"/>
            <a:ext cx="2932624" cy="1948973"/>
          </a:xfrm>
          <a:prstGeom prst="rect">
            <a:avLst/>
          </a:prstGeom>
        </p:spPr>
      </p:pic>
      <p:pic>
        <p:nvPicPr>
          <p:cNvPr id="7" name="6 - Εικόνα" descr="12006157_869165233152763_4350417260800554058_n.jpg"/>
          <p:cNvPicPr>
            <a:picLocks noChangeAspect="1"/>
          </p:cNvPicPr>
          <p:nvPr/>
        </p:nvPicPr>
        <p:blipFill>
          <a:blip r:embed="rId4" cstate="print"/>
          <a:stretch>
            <a:fillRect/>
          </a:stretch>
        </p:blipFill>
        <p:spPr>
          <a:xfrm>
            <a:off x="4953000" y="3962400"/>
            <a:ext cx="3769390" cy="2505074"/>
          </a:xfrm>
          <a:prstGeom prst="rect">
            <a:avLst/>
          </a:prstGeom>
        </p:spPr>
      </p:pic>
      <p:pic>
        <p:nvPicPr>
          <p:cNvPr id="8" name="7 - Εικόνα" descr="12003997_869163896486230_5280822137409768169_n.jpg"/>
          <p:cNvPicPr>
            <a:picLocks noChangeAspect="1"/>
          </p:cNvPicPr>
          <p:nvPr/>
        </p:nvPicPr>
        <p:blipFill>
          <a:blip r:embed="rId5" cstate="print"/>
          <a:stretch>
            <a:fillRect/>
          </a:stretch>
        </p:blipFill>
        <p:spPr>
          <a:xfrm>
            <a:off x="2590800" y="2895600"/>
            <a:ext cx="2278857" cy="3429001"/>
          </a:xfrm>
          <a:prstGeom prst="rect">
            <a:avLst/>
          </a:prstGeom>
        </p:spPr>
      </p:pic>
    </p:spTree>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142852"/>
            <a:ext cx="9144000" cy="1938992"/>
          </a:xfrm>
          <a:prstGeom prst="rect">
            <a:avLst/>
          </a:prstGeom>
        </p:spPr>
        <p:txBody>
          <a:bodyPr wrap="square">
            <a:spAutoFit/>
          </a:bodyPr>
          <a:lstStyle/>
          <a:p>
            <a:pPr fontAlgn="base"/>
            <a:r>
              <a:rPr lang="el-GR" sz="2000" dirty="0" smtClean="0">
                <a:latin typeface="Times New Roman" pitchFamily="18" charset="0"/>
                <a:cs typeface="Times New Roman" pitchFamily="18" charset="0"/>
              </a:rPr>
              <a:t>2015 </a:t>
            </a:r>
            <a:r>
              <a:rPr lang="el-GR" sz="2000" dirty="0" smtClean="0">
                <a:latin typeface="Times New Roman" pitchFamily="18" charset="0"/>
                <a:cs typeface="Times New Roman" pitchFamily="18" charset="0"/>
                <a:sym typeface="Wingdings" pitchFamily="2" charset="2"/>
              </a:rPr>
              <a:t></a:t>
            </a:r>
            <a:r>
              <a:rPr lang="el-GR" sz="2000" dirty="0">
                <a:latin typeface="Times New Roman" pitchFamily="18" charset="0"/>
                <a:cs typeface="Times New Roman" pitchFamily="18" charset="0"/>
                <a:sym typeface="Wingdings" pitchFamily="2" charset="2"/>
              </a:rPr>
              <a:t> </a:t>
            </a:r>
            <a:r>
              <a:rPr lang="el-GR" sz="2000" dirty="0" smtClean="0">
                <a:latin typeface="Times New Roman" pitchFamily="18" charset="0"/>
                <a:cs typeface="Times New Roman" pitchFamily="18" charset="0"/>
              </a:rPr>
              <a:t>Προσφέραμε φαγητό, μαγειρεύοντας περισσότερες από 150 μερίδες. Δεκάδες Εθελοντές και συμπολίτες μας στήριξαν την προσπάθεια μας και δεκάδες μερίδες φαγητού μοιράστηκαν σε συνανθρώπους μας που το έχουν ανάγκη. </a:t>
            </a:r>
            <a:endParaRPr lang="en-US" sz="2000" dirty="0" smtClean="0">
              <a:latin typeface="Times New Roman" pitchFamily="18" charset="0"/>
              <a:cs typeface="Times New Roman" pitchFamily="18" charset="0"/>
            </a:endParaRPr>
          </a:p>
          <a:p>
            <a:pPr fontAlgn="base"/>
            <a:endParaRPr lang="el-GR" sz="2000" dirty="0" smtClean="0">
              <a:latin typeface="Times New Roman" pitchFamily="18" charset="0"/>
              <a:cs typeface="Times New Roman" pitchFamily="18" charset="0"/>
            </a:endParaRPr>
          </a:p>
          <a:p>
            <a:pPr fontAlgn="base"/>
            <a:r>
              <a:rPr lang="el-GR" sz="2000" dirty="0" smtClean="0">
                <a:latin typeface="Times New Roman" pitchFamily="18" charset="0"/>
                <a:cs typeface="Times New Roman" pitchFamily="18" charset="0"/>
              </a:rPr>
              <a:t>Η πρωτοβουλία ανήκει στον Κωνσταντίνο </a:t>
            </a:r>
            <a:r>
              <a:rPr lang="el-GR" sz="2000" dirty="0" err="1" smtClean="0">
                <a:latin typeface="Times New Roman" pitchFamily="18" charset="0"/>
                <a:cs typeface="Times New Roman" pitchFamily="18" charset="0"/>
              </a:rPr>
              <a:t>Πολυχρονόπουλο</a:t>
            </a:r>
            <a:r>
              <a:rPr lang="el-GR" sz="2000" dirty="0" smtClean="0">
                <a:latin typeface="Times New Roman" pitchFamily="18" charset="0"/>
                <a:cs typeface="Times New Roman" pitchFamily="18" charset="0"/>
              </a:rPr>
              <a:t>, όπου έχει δημιουργήσει την Κοινωνική κουζίνα</a:t>
            </a:r>
            <a:endParaRPr lang="el-GR" sz="2000" dirty="0">
              <a:latin typeface="Times New Roman" pitchFamily="18" charset="0"/>
              <a:cs typeface="Times New Roman" pitchFamily="18" charset="0"/>
            </a:endParaRPr>
          </a:p>
        </p:txBody>
      </p:sp>
      <p:pic>
        <p:nvPicPr>
          <p:cNvPr id="3" name="Picture 2" descr="C:\Users\Παναγιώτης\Desktop\fb\10686907_834869796582307_7963223485916923101_n.jpg"/>
          <p:cNvPicPr>
            <a:picLocks noChangeAspect="1" noChangeArrowheads="1"/>
          </p:cNvPicPr>
          <p:nvPr/>
        </p:nvPicPr>
        <p:blipFill>
          <a:blip r:embed="rId2" cstate="print"/>
          <a:srcRect/>
          <a:stretch>
            <a:fillRect/>
          </a:stretch>
        </p:blipFill>
        <p:spPr bwMode="auto">
          <a:xfrm>
            <a:off x="152400" y="2133600"/>
            <a:ext cx="2323169" cy="3495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3" descr="C:\Users\Παναγιώτης\Desktop\fb\10955328_834868956582391_4208303391044421155_n.jpg"/>
          <p:cNvPicPr>
            <a:picLocks noChangeAspect="1" noChangeArrowheads="1"/>
          </p:cNvPicPr>
          <p:nvPr/>
        </p:nvPicPr>
        <p:blipFill>
          <a:blip r:embed="rId3" cstate="print"/>
          <a:srcRect/>
          <a:stretch>
            <a:fillRect/>
          </a:stretch>
        </p:blipFill>
        <p:spPr bwMode="auto">
          <a:xfrm>
            <a:off x="2667000" y="1752600"/>
            <a:ext cx="3505200" cy="2329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C:\Users\Παναγιώτης\Desktop\fb\11071304_834868539915766_3387060939413223094_n.jpg"/>
          <p:cNvPicPr>
            <a:picLocks noChangeAspect="1" noChangeArrowheads="1"/>
          </p:cNvPicPr>
          <p:nvPr/>
        </p:nvPicPr>
        <p:blipFill>
          <a:blip r:embed="rId4" cstate="print"/>
          <a:srcRect/>
          <a:stretch>
            <a:fillRect/>
          </a:stretch>
        </p:blipFill>
        <p:spPr bwMode="auto">
          <a:xfrm>
            <a:off x="6248400" y="1828800"/>
            <a:ext cx="2571736" cy="38696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C:\Users\Παναγιώτης\Desktop\fb\11665568_834868743249079_8577552870080696980_n.jpg"/>
          <p:cNvPicPr>
            <a:picLocks noChangeAspect="1" noChangeArrowheads="1"/>
          </p:cNvPicPr>
          <p:nvPr/>
        </p:nvPicPr>
        <p:blipFill>
          <a:blip r:embed="rId5" cstate="print"/>
          <a:srcRect/>
          <a:stretch>
            <a:fillRect/>
          </a:stretch>
        </p:blipFill>
        <p:spPr bwMode="auto">
          <a:xfrm>
            <a:off x="2514600" y="4191000"/>
            <a:ext cx="3750254" cy="2492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amon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304800"/>
            <a:ext cx="9144000" cy="1015663"/>
          </a:xfrm>
          <a:prstGeom prst="rect">
            <a:avLst/>
          </a:prstGeom>
        </p:spPr>
        <p:txBody>
          <a:bodyPr wrap="square">
            <a:spAutoFit/>
          </a:bodyPr>
          <a:lstStyle/>
          <a:p>
            <a:pPr algn="ctr"/>
            <a:r>
              <a:rPr lang="el-GR" sz="2000" dirty="0" smtClean="0">
                <a:latin typeface="Times New Roman" pitchFamily="18" charset="0"/>
                <a:cs typeface="Times New Roman" pitchFamily="18" charset="0"/>
              </a:rPr>
              <a:t> 2015</a:t>
            </a: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sym typeface="Wingdings" pitchFamily="2" charset="2"/>
              </a:rPr>
              <a:t> </a:t>
            </a:r>
            <a:r>
              <a:rPr lang="el-GR" sz="2000" dirty="0" smtClean="0">
                <a:latin typeface="Times New Roman" pitchFamily="18" charset="0"/>
                <a:cs typeface="Times New Roman" pitchFamily="18" charset="0"/>
              </a:rPr>
              <a:t>παραδώσαμε το λυόμενο σπίτι των 18 </a:t>
            </a:r>
            <a:r>
              <a:rPr lang="el-GR" sz="2000" dirty="0" err="1" smtClean="0">
                <a:latin typeface="Times New Roman" pitchFamily="18" charset="0"/>
                <a:cs typeface="Times New Roman" pitchFamily="18" charset="0"/>
              </a:rPr>
              <a:t>τ.μ</a:t>
            </a:r>
            <a:r>
              <a:rPr lang="el-GR" sz="2000" dirty="0" smtClean="0">
                <a:latin typeface="Times New Roman" pitchFamily="18" charset="0"/>
                <a:cs typeface="Times New Roman" pitchFamily="18" charset="0"/>
              </a:rPr>
              <a:t> για την φιλοξενία των ωφελουμένων της Κοινωνικής Δομής </a:t>
            </a:r>
          </a:p>
          <a:p>
            <a:pPr algn="ctr"/>
            <a:r>
              <a:rPr lang="el-GR" sz="2000" dirty="0" smtClean="0">
                <a:latin typeface="Times New Roman" pitchFamily="18" charset="0"/>
                <a:cs typeface="Times New Roman" pitchFamily="18" charset="0"/>
              </a:rPr>
              <a:t>«ΑΝΟΙΧΤΟ ΚΕΝΤΡΟ ΗΜΕΡΗΣΙΑΣ ΥΠΟΔΟΧΗΣ ΑΣΤΕΓΩΝ».</a:t>
            </a:r>
            <a:endParaRPr lang="el-GR" sz="2000" dirty="0">
              <a:latin typeface="Times New Roman" pitchFamily="18" charset="0"/>
              <a:cs typeface="Times New Roman" pitchFamily="18" charset="0"/>
            </a:endParaRPr>
          </a:p>
        </p:txBody>
      </p:sp>
      <p:pic>
        <p:nvPicPr>
          <p:cNvPr id="16386" name="Picture 2" descr="C:\Users\Παναγιώτης\Desktop\fb\10487588_762183967184224_8658160310097085360_n.jpg"/>
          <p:cNvPicPr>
            <a:picLocks noChangeAspect="1" noChangeArrowheads="1"/>
          </p:cNvPicPr>
          <p:nvPr/>
        </p:nvPicPr>
        <p:blipFill>
          <a:blip r:embed="rId2" cstate="print"/>
          <a:srcRect/>
          <a:stretch>
            <a:fillRect/>
          </a:stretch>
        </p:blipFill>
        <p:spPr bwMode="auto">
          <a:xfrm>
            <a:off x="304800" y="2971800"/>
            <a:ext cx="4095778" cy="307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7" name="Picture 3" descr="C:\Users\Παναγιώτης\Desktop\fb\10178120_733705653365389_1156765412994881362_n.jpg"/>
          <p:cNvPicPr>
            <a:picLocks noChangeAspect="1" noChangeArrowheads="1"/>
          </p:cNvPicPr>
          <p:nvPr/>
        </p:nvPicPr>
        <p:blipFill>
          <a:blip r:embed="rId3" cstate="print"/>
          <a:srcRect/>
          <a:stretch>
            <a:fillRect/>
          </a:stretch>
        </p:blipFill>
        <p:spPr bwMode="auto">
          <a:xfrm>
            <a:off x="4572000" y="1600200"/>
            <a:ext cx="3905277" cy="2928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4601260"/>
          </a:xfrm>
          <a:prstGeom prst="rect">
            <a:avLst/>
          </a:prstGeom>
        </p:spPr>
        <p:txBody>
          <a:bodyPr wrap="square">
            <a:spAutoFit/>
          </a:bodyPr>
          <a:lstStyle/>
          <a:p>
            <a:pPr algn="ctr" fontAlgn="base"/>
            <a:r>
              <a:rPr lang="el-GR" sz="2500" b="1" u="sng" dirty="0" err="1" smtClean="0">
                <a:latin typeface="Times New Roman" pitchFamily="18" charset="0"/>
                <a:cs typeface="Times New Roman" pitchFamily="18" charset="0"/>
              </a:rPr>
              <a:t>Παιχνιδομαραθώνιος</a:t>
            </a:r>
            <a:endParaRPr lang="en-US" sz="2500" dirty="0" smtClean="0">
              <a:latin typeface="Times New Roman" pitchFamily="18" charset="0"/>
              <a:cs typeface="Times New Roman" pitchFamily="18" charset="0"/>
            </a:endParaRPr>
          </a:p>
          <a:p>
            <a:pPr fontAlgn="base"/>
            <a:r>
              <a:rPr lang="el-GR" sz="2500" dirty="0" smtClean="0">
                <a:latin typeface="Times New Roman" pitchFamily="18" charset="0"/>
                <a:cs typeface="Times New Roman" pitchFamily="18" charset="0"/>
              </a:rPr>
              <a:t>Πραγματοποιήθηκε το καλοκαίρι του 2015 και η συμμετοχή των παιδιών αλλά και η ανταπόκριση των γονέων τους ήταν τεράστια.</a:t>
            </a:r>
          </a:p>
          <a:p>
            <a:pPr fontAlgn="base"/>
            <a:r>
              <a:rPr lang="el-GR" sz="2500" dirty="0" smtClean="0">
                <a:latin typeface="Times New Roman" pitchFamily="18" charset="0"/>
                <a:cs typeface="Times New Roman" pitchFamily="18" charset="0"/>
              </a:rPr>
              <a:t> </a:t>
            </a:r>
            <a:endParaRPr lang="en-US" sz="2500" dirty="0" smtClean="0">
              <a:latin typeface="Times New Roman" pitchFamily="18" charset="0"/>
              <a:cs typeface="Times New Roman" pitchFamily="18" charset="0"/>
            </a:endParaRPr>
          </a:p>
          <a:p>
            <a:pPr fontAlgn="base"/>
            <a:r>
              <a:rPr lang="el-GR" sz="2500" dirty="0" smtClean="0">
                <a:latin typeface="Times New Roman" pitchFamily="18" charset="0"/>
                <a:cs typeface="Times New Roman" pitchFamily="18" charset="0"/>
              </a:rPr>
              <a:t>Η μεγάλη γιορτή ξεκίνησε με </a:t>
            </a:r>
            <a:r>
              <a:rPr lang="el-GR" sz="2500" dirty="0" err="1" smtClean="0">
                <a:latin typeface="Times New Roman" pitchFamily="18" charset="0"/>
                <a:cs typeface="Times New Roman" pitchFamily="18" charset="0"/>
              </a:rPr>
              <a:t>show</a:t>
            </a:r>
            <a:r>
              <a:rPr lang="el-GR" sz="2500" dirty="0" smtClean="0">
                <a:latin typeface="Times New Roman" pitchFamily="18" charset="0"/>
                <a:cs typeface="Times New Roman" pitchFamily="18" charset="0"/>
              </a:rPr>
              <a:t>. Χοροί από το </a:t>
            </a:r>
            <a:r>
              <a:rPr lang="en-US" sz="2500" dirty="0" smtClean="0">
                <a:latin typeface="Times New Roman" pitchFamily="18" charset="0"/>
                <a:cs typeface="Times New Roman" pitchFamily="18" charset="0"/>
              </a:rPr>
              <a:t>Kappa Studio</a:t>
            </a:r>
            <a:r>
              <a:rPr lang="el-GR" sz="2500" dirty="0" smtClean="0">
                <a:latin typeface="Times New Roman" pitchFamily="18" charset="0"/>
                <a:cs typeface="Times New Roman" pitchFamily="18" charset="0"/>
              </a:rPr>
              <a:t>, η ομάδα </a:t>
            </a:r>
            <a:r>
              <a:rPr lang="el-GR" sz="2500" dirty="0" err="1" smtClean="0">
                <a:latin typeface="Times New Roman" pitchFamily="18" charset="0"/>
                <a:cs typeface="Times New Roman" pitchFamily="18" charset="0"/>
              </a:rPr>
              <a:t>tricking</a:t>
            </a:r>
            <a:r>
              <a:rPr lang="el-GR" sz="2500" dirty="0" smtClean="0">
                <a:latin typeface="Times New Roman" pitchFamily="18" charset="0"/>
                <a:cs typeface="Times New Roman" pitchFamily="18" charset="0"/>
              </a:rPr>
              <a:t> καθώς οι ομιλίες των χρυσών ολυμπιονικών που παρευρέθησαν έδωσαν το έναυσμα για τη μεγάλη γιορτή. Η συνέχεια ήταν γεμάτη παιχνίδια που όλοι κάποια στιγμή έχουμε ακούσει, παίξει, κερδίσει, χάσει όμως εδώ όταν ήρθε το τέλος, όλοι ανταμείφθηκαν με μετάλλια και επαίνους, καθώς και με λουκουμάδες φτιαγμένους από τα </a:t>
            </a:r>
            <a:r>
              <a:rPr lang="el-GR" sz="2500" dirty="0" err="1" smtClean="0">
                <a:latin typeface="Times New Roman" pitchFamily="18" charset="0"/>
                <a:cs typeface="Times New Roman" pitchFamily="18" charset="0"/>
              </a:rPr>
              <a:t>kappa</a:t>
            </a:r>
            <a:r>
              <a:rPr lang="el-GR" sz="2500" dirty="0" smtClean="0">
                <a:latin typeface="Times New Roman" pitchFamily="18" charset="0"/>
                <a:cs typeface="Times New Roman" pitchFamily="18" charset="0"/>
              </a:rPr>
              <a:t> </a:t>
            </a:r>
            <a:r>
              <a:rPr lang="el-GR" sz="2500" dirty="0" err="1" smtClean="0">
                <a:latin typeface="Times New Roman" pitchFamily="18" charset="0"/>
                <a:cs typeface="Times New Roman" pitchFamily="18" charset="0"/>
              </a:rPr>
              <a:t>food</a:t>
            </a:r>
            <a:r>
              <a:rPr lang="el-GR" sz="2500" dirty="0" smtClean="0">
                <a:latin typeface="Times New Roman" pitchFamily="18" charset="0"/>
                <a:cs typeface="Times New Roman" pitchFamily="18" charset="0"/>
              </a:rPr>
              <a:t>.</a:t>
            </a:r>
            <a:endParaRPr lang="en-US" sz="2500" dirty="0" smtClean="0">
              <a:latin typeface="Times New Roman" pitchFamily="18" charset="0"/>
              <a:cs typeface="Times New Roman" pitchFamily="18" charset="0"/>
            </a:endParaRPr>
          </a:p>
          <a:p>
            <a:pPr fontAlgn="base"/>
            <a:endParaRPr lang="el-GR" dirty="0" smtClean="0"/>
          </a:p>
        </p:txBody>
      </p:sp>
      <p:pic>
        <p:nvPicPr>
          <p:cNvPr id="3" name="Picture 2" descr="C:\Users\Παναγιώτης\Desktop\fb\10517461_826323327436954_4498100985842256698_n.jpg"/>
          <p:cNvPicPr>
            <a:picLocks noChangeAspect="1" noChangeArrowheads="1"/>
          </p:cNvPicPr>
          <p:nvPr/>
        </p:nvPicPr>
        <p:blipFill>
          <a:blip r:embed="rId2" cstate="print"/>
          <a:srcRect/>
          <a:stretch>
            <a:fillRect/>
          </a:stretch>
        </p:blipFill>
        <p:spPr bwMode="auto">
          <a:xfrm>
            <a:off x="381000" y="4419601"/>
            <a:ext cx="39624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descr="C:\Users\Παναγιώτης\Desktop\fb\11401191_826224307446856_5961959406054463738_n.jpg"/>
          <p:cNvPicPr>
            <a:picLocks noChangeAspect="1" noChangeArrowheads="1"/>
          </p:cNvPicPr>
          <p:nvPr/>
        </p:nvPicPr>
        <p:blipFill>
          <a:blip r:embed="rId3" cstate="print"/>
          <a:srcRect/>
          <a:stretch>
            <a:fillRect/>
          </a:stretch>
        </p:blipFill>
        <p:spPr bwMode="auto">
          <a:xfrm>
            <a:off x="4572000" y="4191000"/>
            <a:ext cx="4162452"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cover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0"/>
            <a:ext cx="9144000" cy="1785104"/>
          </a:xfrm>
          <a:prstGeom prst="rect">
            <a:avLst/>
          </a:prstGeom>
        </p:spPr>
        <p:txBody>
          <a:bodyPr wrap="square">
            <a:spAutoFit/>
          </a:bodyPr>
          <a:lstStyle/>
          <a:p>
            <a:pPr algn="ctr"/>
            <a:r>
              <a:rPr lang="en-US" sz="2200" dirty="0">
                <a:latin typeface="Times New Roman" pitchFamily="18" charset="0"/>
                <a:cs typeface="Times New Roman" pitchFamily="18" charset="0"/>
              </a:rPr>
              <a:t>H</a:t>
            </a:r>
            <a:r>
              <a:rPr lang="el-GR" sz="2200" dirty="0" smtClean="0">
                <a:latin typeface="Times New Roman" pitchFamily="18" charset="0"/>
                <a:cs typeface="Times New Roman" pitchFamily="18" charset="0"/>
              </a:rPr>
              <a:t> παρουσία </a:t>
            </a:r>
          </a:p>
          <a:p>
            <a:pPr algn="ctr"/>
            <a:r>
              <a:rPr lang="el-GR" sz="2200" dirty="0" smtClean="0">
                <a:latin typeface="Times New Roman" pitchFamily="18" charset="0"/>
                <a:cs typeface="Times New Roman" pitchFamily="18" charset="0"/>
              </a:rPr>
              <a:t>της Φανής Χαλκιά, του Νίκου </a:t>
            </a:r>
            <a:r>
              <a:rPr lang="el-GR" sz="2200" dirty="0" err="1" smtClean="0">
                <a:latin typeface="Times New Roman" pitchFamily="18" charset="0"/>
                <a:cs typeface="Times New Roman" pitchFamily="18" charset="0"/>
              </a:rPr>
              <a:t>Συρανίδη</a:t>
            </a:r>
            <a:r>
              <a:rPr lang="el-GR" sz="2200" dirty="0" smtClean="0">
                <a:latin typeface="Times New Roman" pitchFamily="18" charset="0"/>
                <a:cs typeface="Times New Roman" pitchFamily="18" charset="0"/>
              </a:rPr>
              <a:t> </a:t>
            </a:r>
          </a:p>
          <a:p>
            <a:pPr algn="ctr"/>
            <a:r>
              <a:rPr lang="el-GR" sz="2200" dirty="0" smtClean="0">
                <a:latin typeface="Times New Roman" pitchFamily="18" charset="0"/>
                <a:cs typeface="Times New Roman" pitchFamily="18" charset="0"/>
              </a:rPr>
              <a:t>και του </a:t>
            </a:r>
            <a:r>
              <a:rPr lang="el-GR" sz="2200" dirty="0" err="1" smtClean="0">
                <a:latin typeface="Times New Roman" pitchFamily="18" charset="0"/>
                <a:cs typeface="Times New Roman" pitchFamily="18" charset="0"/>
              </a:rPr>
              <a:t>Παραολυμπιονίκη</a:t>
            </a:r>
            <a:r>
              <a:rPr lang="el-GR" sz="2200" dirty="0" smtClean="0">
                <a:latin typeface="Times New Roman" pitchFamily="18" charset="0"/>
                <a:cs typeface="Times New Roman" pitchFamily="18" charset="0"/>
              </a:rPr>
              <a:t> Μανώλης </a:t>
            </a:r>
            <a:r>
              <a:rPr lang="el-GR" sz="2200" dirty="0" err="1" smtClean="0">
                <a:latin typeface="Times New Roman" pitchFamily="18" charset="0"/>
                <a:cs typeface="Times New Roman" pitchFamily="18" charset="0"/>
              </a:rPr>
              <a:t>Στεφανουδάκης</a:t>
            </a:r>
            <a:r>
              <a:rPr lang="el-GR" sz="2200" dirty="0" smtClean="0">
                <a:latin typeface="Times New Roman" pitchFamily="18" charset="0"/>
                <a:cs typeface="Times New Roman" pitchFamily="18" charset="0"/>
              </a:rPr>
              <a:t> </a:t>
            </a:r>
          </a:p>
          <a:p>
            <a:pPr algn="ctr"/>
            <a:r>
              <a:rPr lang="el-GR" sz="2200" dirty="0" smtClean="0">
                <a:latin typeface="Times New Roman" pitchFamily="18" charset="0"/>
                <a:cs typeface="Times New Roman" pitchFamily="18" charset="0"/>
              </a:rPr>
              <a:t> έδωσε ιδιαίτερη χαρά σε όλους καθώς φωτογραφήθηκαν και έδωσαν αυτόγραφα σε όλα τα παιδιά </a:t>
            </a:r>
            <a:endParaRPr lang="en-US" sz="2200" dirty="0" smtClean="0">
              <a:latin typeface="Times New Roman" pitchFamily="18" charset="0"/>
              <a:cs typeface="Times New Roman" pitchFamily="18" charset="0"/>
            </a:endParaRPr>
          </a:p>
        </p:txBody>
      </p:sp>
      <p:pic>
        <p:nvPicPr>
          <p:cNvPr id="14339" name="Picture 3" descr="C:\Users\Παναγιώτης\Desktop\fb\10931118_826296327439654_4054910141741740161_n.jpg"/>
          <p:cNvPicPr>
            <a:picLocks noChangeAspect="1" noChangeArrowheads="1"/>
          </p:cNvPicPr>
          <p:nvPr/>
        </p:nvPicPr>
        <p:blipFill>
          <a:blip r:embed="rId2" cstate="print"/>
          <a:srcRect/>
          <a:stretch>
            <a:fillRect/>
          </a:stretch>
        </p:blipFill>
        <p:spPr bwMode="auto">
          <a:xfrm>
            <a:off x="152400" y="2438400"/>
            <a:ext cx="5791200" cy="3156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6 - Εικόνα" descr="11392853_826223530780267_5935591360007951792_n.jpg"/>
          <p:cNvPicPr>
            <a:picLocks noChangeAspect="1"/>
          </p:cNvPicPr>
          <p:nvPr/>
        </p:nvPicPr>
        <p:blipFill>
          <a:blip r:embed="rId3" cstate="print"/>
          <a:stretch>
            <a:fillRect/>
          </a:stretch>
        </p:blipFill>
        <p:spPr>
          <a:xfrm>
            <a:off x="6019800" y="1690688"/>
            <a:ext cx="2742140" cy="516731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kumimoji="0" lang="el-GR" sz="3500" b="1"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Σ</a:t>
            </a:r>
            <a:r>
              <a:rPr kumimoji="0" lang="el-GR" sz="3500" b="1" i="0" u="sng"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κοπός της Ομάδας μας</a:t>
            </a:r>
            <a:r>
              <a:rPr kumimoji="0" lang="en-US" sz="3500" b="1" i="0" u="sng"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a:t>
            </a:r>
            <a:endParaRPr lang="en-US" sz="3500" u="sng" dirty="0">
              <a:latin typeface="Times New Roman" pitchFamily="18" charset="0"/>
              <a:cs typeface="Times New Roman" pitchFamily="18" charset="0"/>
            </a:endParaRPr>
          </a:p>
        </p:txBody>
      </p:sp>
      <p:sp>
        <p:nvSpPr>
          <p:cNvPr id="3" name="2 - Θέση περιεχομένου"/>
          <p:cNvSpPr>
            <a:spLocks noGrp="1"/>
          </p:cNvSpPr>
          <p:nvPr>
            <p:ph sz="quarter" idx="1"/>
          </p:nvPr>
        </p:nvSpPr>
        <p:spPr/>
        <p:txBody>
          <a:bodyPr/>
          <a:lstStyle/>
          <a:p>
            <a:pPr lvl="0" algn="just">
              <a:buNone/>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Να προάγει</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algn="just">
              <a:lnSpc>
                <a:spcPct val="200000"/>
              </a:lnSpc>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την προσφορά </a:t>
            </a:r>
            <a:endPar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algn="just">
              <a:lnSpc>
                <a:spcPct val="200000"/>
              </a:lnSpc>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τον εθελοντισμό σε γενικό, επιστημονικό, κοινωνικό και πολιτιστικό επίπεδο </a:t>
            </a:r>
            <a:endPar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algn="just">
              <a:lnSpc>
                <a:spcPct val="200000"/>
              </a:lnSpc>
            </a:pP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και να ευαισθητοποιήσει </a:t>
            </a:r>
            <a:r>
              <a:rPr lang="el-GR" dirty="0" smtClean="0">
                <a:latin typeface="Times New Roman" pitchFamily="18" charset="0"/>
                <a:ea typeface="Times New Roman" pitchFamily="18" charset="0"/>
                <a:cs typeface="Times New Roman" pitchFamily="18" charset="0"/>
              </a:rPr>
              <a:t>κυρίως </a:t>
            </a:r>
            <a:r>
              <a:rPr kumimoji="0" lang="el-GR"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τους νέους ώστε να γίνουν ενεργοί πολίτες</a:t>
            </a:r>
            <a:endParaRPr kumimoji="0" lang="el-GR" b="0" i="0" u="none" strike="noStrike" cap="none" normalizeH="0" baseline="0" dirty="0" smtClean="0">
              <a:ln>
                <a:noFill/>
              </a:ln>
              <a:solidFill>
                <a:schemeClr val="tx1"/>
              </a:solidFill>
              <a:effectLst/>
              <a:latin typeface="Times New Roman" pitchFamily="18" charset="0"/>
              <a:cs typeface="Times New Roman" pitchFamily="18" charset="0"/>
            </a:endParaRPr>
          </a:p>
          <a:p>
            <a:endParaRPr lang="en-US" dirty="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t/>
            </a:r>
            <a:br>
              <a:rPr lang="el-GR" b="1" dirty="0" smtClean="0"/>
            </a:br>
            <a:r>
              <a:rPr lang="el-GR" sz="3300" b="1" cap="none" dirty="0" smtClean="0">
                <a:solidFill>
                  <a:schemeClr val="tx1"/>
                </a:solidFill>
                <a:latin typeface="Times New Roman" pitchFamily="18" charset="0"/>
                <a:cs typeface="Times New Roman" pitchFamily="18" charset="0"/>
              </a:rPr>
              <a:t>2015   </a:t>
            </a:r>
            <a:br>
              <a:rPr lang="el-GR" sz="3300" b="1" cap="none" dirty="0" smtClean="0">
                <a:solidFill>
                  <a:schemeClr val="tx1"/>
                </a:solidFill>
                <a:latin typeface="Times New Roman" pitchFamily="18" charset="0"/>
                <a:cs typeface="Times New Roman" pitchFamily="18" charset="0"/>
              </a:rPr>
            </a:br>
            <a:r>
              <a:rPr lang="el-GR" sz="3300" b="1" cap="none" dirty="0" smtClean="0">
                <a:solidFill>
                  <a:schemeClr val="tx1"/>
                </a:solidFill>
                <a:latin typeface="Times New Roman" pitchFamily="18" charset="0"/>
                <a:cs typeface="Times New Roman" pitchFamily="18" charset="0"/>
              </a:rPr>
              <a:t>Φτιάχνουμε την Παιδική Χαρά του</a:t>
            </a:r>
            <a:br>
              <a:rPr lang="el-GR" sz="3300" b="1" cap="none" dirty="0" smtClean="0">
                <a:solidFill>
                  <a:schemeClr val="tx1"/>
                </a:solidFill>
                <a:latin typeface="Times New Roman" pitchFamily="18" charset="0"/>
                <a:cs typeface="Times New Roman" pitchFamily="18" charset="0"/>
              </a:rPr>
            </a:br>
            <a:r>
              <a:rPr lang="el-GR" sz="3300" b="1" cap="none" dirty="0" smtClean="0">
                <a:solidFill>
                  <a:schemeClr val="tx1"/>
                </a:solidFill>
                <a:latin typeface="Times New Roman" pitchFamily="18" charset="0"/>
                <a:cs typeface="Times New Roman" pitchFamily="18" charset="0"/>
              </a:rPr>
              <a:t> Κέντρου Παιδικής Προστασίας Ηρακλείου</a:t>
            </a:r>
            <a:endParaRPr lang="en-US" sz="3300" dirty="0">
              <a:solidFill>
                <a:schemeClr val="tx1"/>
              </a:solidFill>
              <a:latin typeface="Times New Roman" pitchFamily="18" charset="0"/>
              <a:cs typeface="Times New Roman" pitchFamily="18" charset="0"/>
            </a:endParaRPr>
          </a:p>
        </p:txBody>
      </p:sp>
      <p:pic>
        <p:nvPicPr>
          <p:cNvPr id="4" name="3 - Εικόνα" descr="12043122_872752612794025_7058206052818019529_n.jpg"/>
          <p:cNvPicPr>
            <a:picLocks noChangeAspect="1"/>
          </p:cNvPicPr>
          <p:nvPr/>
        </p:nvPicPr>
        <p:blipFill>
          <a:blip r:embed="rId2" cstate="print"/>
          <a:stretch>
            <a:fillRect/>
          </a:stretch>
        </p:blipFill>
        <p:spPr>
          <a:xfrm>
            <a:off x="685800" y="4171950"/>
            <a:ext cx="3581400" cy="2686050"/>
          </a:xfrm>
          <a:prstGeom prst="rect">
            <a:avLst/>
          </a:prstGeom>
        </p:spPr>
      </p:pic>
      <p:pic>
        <p:nvPicPr>
          <p:cNvPr id="5" name="4 - Εικόνα" descr="12049375_872753062793980_5642844603951619961_n.jpg"/>
          <p:cNvPicPr>
            <a:picLocks noChangeAspect="1"/>
          </p:cNvPicPr>
          <p:nvPr/>
        </p:nvPicPr>
        <p:blipFill>
          <a:blip r:embed="rId3" cstate="print"/>
          <a:stretch>
            <a:fillRect/>
          </a:stretch>
        </p:blipFill>
        <p:spPr>
          <a:xfrm>
            <a:off x="5105400" y="1524000"/>
            <a:ext cx="3454400" cy="2590800"/>
          </a:xfrm>
          <a:prstGeom prst="rect">
            <a:avLst/>
          </a:prstGeom>
        </p:spPr>
      </p:pic>
      <p:pic>
        <p:nvPicPr>
          <p:cNvPr id="6" name="5 - Εικόνα" descr="12046566_872752709460682_5984411319011246360_n.jpg"/>
          <p:cNvPicPr>
            <a:picLocks noChangeAspect="1"/>
          </p:cNvPicPr>
          <p:nvPr/>
        </p:nvPicPr>
        <p:blipFill>
          <a:blip r:embed="rId4" cstate="print"/>
          <a:stretch>
            <a:fillRect/>
          </a:stretch>
        </p:blipFill>
        <p:spPr>
          <a:xfrm>
            <a:off x="5334000" y="4343400"/>
            <a:ext cx="3352800" cy="2514600"/>
          </a:xfrm>
          <a:prstGeom prst="rect">
            <a:avLst/>
          </a:prstGeom>
        </p:spPr>
      </p:pic>
      <p:pic>
        <p:nvPicPr>
          <p:cNvPr id="7" name="6 - Εικόνα" descr="12043045_872752249460728_6545389705462915791_n.jpg"/>
          <p:cNvPicPr>
            <a:picLocks noChangeAspect="1"/>
          </p:cNvPicPr>
          <p:nvPr/>
        </p:nvPicPr>
        <p:blipFill>
          <a:blip r:embed="rId5" cstate="print"/>
          <a:stretch>
            <a:fillRect/>
          </a:stretch>
        </p:blipFill>
        <p:spPr>
          <a:xfrm>
            <a:off x="914400" y="1447800"/>
            <a:ext cx="3352800" cy="2514600"/>
          </a:xfrm>
          <a:prstGeom prst="rect">
            <a:avLst/>
          </a:prstGeom>
        </p:spPr>
      </p:pic>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περιεχομένου" descr="12074667_880915248644428_4320667635824693073_n.jpg"/>
          <p:cNvPicPr>
            <a:picLocks noGrp="1" noChangeAspect="1"/>
          </p:cNvPicPr>
          <p:nvPr>
            <p:ph sz="quarter" idx="1"/>
          </p:nvPr>
        </p:nvPicPr>
        <p:blipFill>
          <a:blip r:embed="rId2" cstate="print"/>
          <a:stretch>
            <a:fillRect/>
          </a:stretch>
        </p:blipFill>
        <p:spPr>
          <a:xfrm>
            <a:off x="0" y="0"/>
            <a:ext cx="3657600" cy="2743200"/>
          </a:xfrm>
          <a:prstGeom prst="rect">
            <a:avLst/>
          </a:prstGeom>
          <a:ln>
            <a:noFill/>
          </a:ln>
          <a:effectLst>
            <a:softEdge rad="112500"/>
          </a:effectLst>
        </p:spPr>
      </p:pic>
      <p:pic>
        <p:nvPicPr>
          <p:cNvPr id="9" name="8 - Θέση περιεχομένου" descr="12074704_876167192452567_5790577287236869822_n.jpg"/>
          <p:cNvPicPr>
            <a:picLocks noGrp="1" noChangeAspect="1"/>
          </p:cNvPicPr>
          <p:nvPr>
            <p:ph sz="quarter" idx="2"/>
          </p:nvPr>
        </p:nvPicPr>
        <p:blipFill>
          <a:blip r:embed="rId3" cstate="print"/>
          <a:stretch>
            <a:fillRect/>
          </a:stretch>
        </p:blipFill>
        <p:spPr>
          <a:xfrm>
            <a:off x="6172200" y="2286000"/>
            <a:ext cx="2571750" cy="4572000"/>
          </a:xfrm>
          <a:prstGeom prst="rect">
            <a:avLst/>
          </a:prstGeom>
          <a:ln>
            <a:noFill/>
          </a:ln>
          <a:effectLst>
            <a:softEdge rad="112500"/>
          </a:effectLst>
        </p:spPr>
      </p:pic>
      <p:pic>
        <p:nvPicPr>
          <p:cNvPr id="10" name="9 - Εικόνα" descr="12096036_879209922148294_2619611654072601867_n.jpg"/>
          <p:cNvPicPr>
            <a:picLocks noChangeAspect="1"/>
          </p:cNvPicPr>
          <p:nvPr/>
        </p:nvPicPr>
        <p:blipFill>
          <a:blip r:embed="rId4" cstate="print"/>
          <a:stretch>
            <a:fillRect/>
          </a:stretch>
        </p:blipFill>
        <p:spPr>
          <a:xfrm>
            <a:off x="2286000" y="1981200"/>
            <a:ext cx="3505200" cy="2628900"/>
          </a:xfrm>
          <a:prstGeom prst="rect">
            <a:avLst/>
          </a:prstGeom>
          <a:ln>
            <a:noFill/>
          </a:ln>
          <a:effectLst>
            <a:softEdge rad="112500"/>
          </a:effectLst>
        </p:spPr>
      </p:pic>
      <p:pic>
        <p:nvPicPr>
          <p:cNvPr id="11" name="10 - Εικόνα" descr="12074602_883793475023272_5784480426577089385_n.jpg"/>
          <p:cNvPicPr>
            <a:picLocks noChangeAspect="1"/>
          </p:cNvPicPr>
          <p:nvPr/>
        </p:nvPicPr>
        <p:blipFill>
          <a:blip r:embed="rId5" cstate="print"/>
          <a:stretch>
            <a:fillRect/>
          </a:stretch>
        </p:blipFill>
        <p:spPr>
          <a:xfrm>
            <a:off x="4038600" y="0"/>
            <a:ext cx="4817533" cy="2709862"/>
          </a:xfrm>
          <a:prstGeom prst="rect">
            <a:avLst/>
          </a:prstGeom>
          <a:ln>
            <a:noFill/>
          </a:ln>
          <a:effectLst>
            <a:softEdge rad="112500"/>
          </a:effectLst>
        </p:spPr>
      </p:pic>
      <p:pic>
        <p:nvPicPr>
          <p:cNvPr id="12" name="11 - Εικόνα" descr="12122741_883793471689939_731375310212563726_n.jpg"/>
          <p:cNvPicPr>
            <a:picLocks noChangeAspect="1"/>
          </p:cNvPicPr>
          <p:nvPr/>
        </p:nvPicPr>
        <p:blipFill>
          <a:blip r:embed="rId6" cstate="print"/>
          <a:stretch>
            <a:fillRect/>
          </a:stretch>
        </p:blipFill>
        <p:spPr>
          <a:xfrm>
            <a:off x="381000" y="4362450"/>
            <a:ext cx="5638800" cy="2495550"/>
          </a:xfrm>
          <a:prstGeom prst="rect">
            <a:avLst/>
          </a:prstGeom>
          <a:ln>
            <a:noFill/>
          </a:ln>
          <a:effectLst>
            <a:softEdge rad="112500"/>
          </a:effectLst>
        </p:spPr>
      </p:pic>
    </p:spTree>
  </p:cSld>
  <p:clrMapOvr>
    <a:masterClrMapping/>
  </p:clrMapOvr>
  <p:transition>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Θέση περιεχομένου" descr="12074791_880915201977766_7789046420256621378_n.jpg"/>
          <p:cNvPicPr>
            <a:picLocks noGrp="1" noChangeAspect="1"/>
          </p:cNvPicPr>
          <p:nvPr>
            <p:ph sz="quarter" idx="1"/>
          </p:nvPr>
        </p:nvPicPr>
        <p:blipFill>
          <a:blip r:embed="rId2" cstate="print"/>
          <a:stretch>
            <a:fillRect/>
          </a:stretch>
        </p:blipFill>
        <p:spPr>
          <a:xfrm>
            <a:off x="228600" y="3733800"/>
            <a:ext cx="3886200" cy="2914650"/>
          </a:xfrm>
        </p:spPr>
      </p:pic>
      <p:pic>
        <p:nvPicPr>
          <p:cNvPr id="6" name="5 - Θέση περιεχομένου" descr="12144878_877927008943252_5231064115963633975_n.jpg"/>
          <p:cNvPicPr>
            <a:picLocks noGrp="1" noChangeAspect="1"/>
          </p:cNvPicPr>
          <p:nvPr>
            <p:ph sz="quarter" idx="2"/>
          </p:nvPr>
        </p:nvPicPr>
        <p:blipFill>
          <a:blip r:embed="rId3" cstate="print"/>
          <a:stretch>
            <a:fillRect/>
          </a:stretch>
        </p:blipFill>
        <p:spPr>
          <a:xfrm>
            <a:off x="4876800" y="3771900"/>
            <a:ext cx="3810000" cy="2857500"/>
          </a:xfrm>
        </p:spPr>
      </p:pic>
      <p:pic>
        <p:nvPicPr>
          <p:cNvPr id="7" name="6 - Εικόνα" descr="11951351_875723125830307_1626726046045090962_n.jpg"/>
          <p:cNvPicPr>
            <a:picLocks noChangeAspect="1"/>
          </p:cNvPicPr>
          <p:nvPr/>
        </p:nvPicPr>
        <p:blipFill>
          <a:blip r:embed="rId4" cstate="print"/>
          <a:stretch>
            <a:fillRect/>
          </a:stretch>
        </p:blipFill>
        <p:spPr>
          <a:xfrm>
            <a:off x="2438400" y="228600"/>
            <a:ext cx="4191000" cy="3200400"/>
          </a:xfrm>
          <a:prstGeom prst="rect">
            <a:avLst/>
          </a:prstGeom>
        </p:spPr>
      </p:pic>
    </p:spTree>
  </p:cSld>
  <p:clrMapOvr>
    <a:masterClrMapping/>
  </p:clrMapOvr>
  <p:transition>
    <p:wheel spokes="8"/>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b="1" dirty="0" smtClean="0">
                <a:solidFill>
                  <a:schemeClr val="tx1"/>
                </a:solidFill>
                <a:latin typeface="Times New Roman" pitchFamily="18" charset="0"/>
                <a:cs typeface="Times New Roman" pitchFamily="18" charset="0"/>
              </a:rPr>
              <a:t>Συμμέτοχη στο </a:t>
            </a:r>
            <a:r>
              <a:rPr lang="en-US" b="1" dirty="0" smtClean="0">
                <a:solidFill>
                  <a:schemeClr val="tx1"/>
                </a:solidFill>
                <a:latin typeface="Times New Roman" pitchFamily="18" charset="0"/>
                <a:cs typeface="Times New Roman" pitchFamily="18" charset="0"/>
              </a:rPr>
              <a:t>Guinness World Record </a:t>
            </a:r>
            <a:r>
              <a:rPr lang="el-GR" b="1" cap="none" dirty="0" smtClean="0">
                <a:solidFill>
                  <a:schemeClr val="tx1"/>
                </a:solidFill>
                <a:latin typeface="Times New Roman" pitchFamily="18" charset="0"/>
                <a:cs typeface="Times New Roman" pitchFamily="18" charset="0"/>
              </a:rPr>
              <a:t>20</a:t>
            </a:r>
            <a:r>
              <a:rPr lang="en-US" b="1" dirty="0" smtClean="0">
                <a:solidFill>
                  <a:schemeClr val="tx1"/>
                </a:solidFill>
                <a:latin typeface="Times New Roman" pitchFamily="18" charset="0"/>
                <a:cs typeface="Times New Roman" pitchFamily="18" charset="0"/>
              </a:rPr>
              <a:t>15</a:t>
            </a:r>
            <a:r>
              <a:rPr lang="en-US" b="1" dirty="0" smtClean="0"/>
              <a:t/>
            </a:r>
            <a:br>
              <a:rPr lang="en-US" b="1" dirty="0" smtClean="0"/>
            </a:br>
            <a:endParaRPr lang="en-US" dirty="0"/>
          </a:p>
        </p:txBody>
      </p:sp>
      <p:pic>
        <p:nvPicPr>
          <p:cNvPr id="5" name="4 - Θέση περιεχομένου" descr="1653854_884154424987177_8079698425153821793_n.jpg"/>
          <p:cNvPicPr>
            <a:picLocks noGrp="1" noChangeAspect="1"/>
          </p:cNvPicPr>
          <p:nvPr>
            <p:ph sz="quarter" idx="1"/>
          </p:nvPr>
        </p:nvPicPr>
        <p:blipFill>
          <a:blip r:embed="rId2" cstate="print"/>
          <a:stretch>
            <a:fillRect/>
          </a:stretch>
        </p:blipFill>
        <p:spPr>
          <a:xfrm>
            <a:off x="457200" y="3886200"/>
            <a:ext cx="3657600" cy="2743200"/>
          </a:xfrm>
        </p:spPr>
      </p:pic>
      <p:pic>
        <p:nvPicPr>
          <p:cNvPr id="6" name="5 - Θέση περιεχομένου" descr="12143259_884154261653860_9193259826571715349_n.jpg"/>
          <p:cNvPicPr>
            <a:picLocks noGrp="1" noChangeAspect="1"/>
          </p:cNvPicPr>
          <p:nvPr>
            <p:ph sz="quarter" idx="2"/>
          </p:nvPr>
        </p:nvPicPr>
        <p:blipFill>
          <a:blip r:embed="rId3" cstate="print"/>
          <a:stretch>
            <a:fillRect/>
          </a:stretch>
        </p:blipFill>
        <p:spPr>
          <a:xfrm>
            <a:off x="5029200" y="3962400"/>
            <a:ext cx="3657600" cy="2743200"/>
          </a:xfrm>
        </p:spPr>
      </p:pic>
      <p:pic>
        <p:nvPicPr>
          <p:cNvPr id="7" name="6 - Εικόνα" descr="10898263_884157898320163_723453461396182886_n.jpg"/>
          <p:cNvPicPr>
            <a:picLocks noChangeAspect="1"/>
          </p:cNvPicPr>
          <p:nvPr/>
        </p:nvPicPr>
        <p:blipFill>
          <a:blip r:embed="rId4" cstate="print"/>
          <a:stretch>
            <a:fillRect/>
          </a:stretch>
        </p:blipFill>
        <p:spPr>
          <a:xfrm>
            <a:off x="2057400" y="990600"/>
            <a:ext cx="5080000" cy="2857500"/>
          </a:xfrm>
          <a:prstGeom prst="rect">
            <a:avLst/>
          </a:prstGeom>
        </p:spPr>
      </p:pic>
    </p:spTree>
  </p:cSld>
  <p:clrMapOvr>
    <a:masterClrMapping/>
  </p:clrMapOvr>
  <p:transition>
    <p:split orient="ver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401762"/>
          </a:xfrm>
        </p:spPr>
        <p:txBody>
          <a:bodyPr>
            <a:normAutofit fontScale="90000"/>
          </a:bodyPr>
          <a:lstStyle/>
          <a:p>
            <a:pPr algn="ctr"/>
            <a:r>
              <a:rPr lang="el-GR" sz="3700" b="1" dirty="0" smtClean="0">
                <a:solidFill>
                  <a:schemeClr val="tx1"/>
                </a:solidFill>
                <a:latin typeface="Times New Roman" pitchFamily="18" charset="0"/>
                <a:cs typeface="Times New Roman" pitchFamily="18" charset="0"/>
              </a:rPr>
              <a:t>Γ</a:t>
            </a:r>
            <a:r>
              <a:rPr lang="el-GR" sz="3700" b="1" cap="none" dirty="0" smtClean="0">
                <a:solidFill>
                  <a:schemeClr val="tx1"/>
                </a:solidFill>
                <a:latin typeface="Times New Roman" pitchFamily="18" charset="0"/>
                <a:cs typeface="Times New Roman" pitchFamily="18" charset="0"/>
              </a:rPr>
              <a:t>ιορτή στο Κέντρο Παιδικής Προστασίας 2015</a:t>
            </a:r>
            <a:r>
              <a:rPr lang="el-GR" b="1" dirty="0" smtClean="0"/>
              <a:t/>
            </a:r>
            <a:br>
              <a:rPr lang="el-GR" b="1" dirty="0" smtClean="0"/>
            </a:br>
            <a:endParaRPr lang="en-US" cap="none" dirty="0"/>
          </a:p>
        </p:txBody>
      </p:sp>
      <p:pic>
        <p:nvPicPr>
          <p:cNvPr id="5" name="4 - Θέση περιεχομένου" descr="10387718_887238951345391_6714922764845590324_n.jpg"/>
          <p:cNvPicPr>
            <a:picLocks noGrp="1" noChangeAspect="1"/>
          </p:cNvPicPr>
          <p:nvPr>
            <p:ph sz="quarter" idx="1"/>
          </p:nvPr>
        </p:nvPicPr>
        <p:blipFill>
          <a:blip r:embed="rId2" cstate="print"/>
          <a:stretch>
            <a:fillRect/>
          </a:stretch>
        </p:blipFill>
        <p:spPr>
          <a:xfrm>
            <a:off x="304800" y="4114800"/>
            <a:ext cx="3657600" cy="2743200"/>
          </a:xfrm>
        </p:spPr>
      </p:pic>
      <p:pic>
        <p:nvPicPr>
          <p:cNvPr id="6" name="5 - Θέση περιεχομένου" descr="12038309_886650001404286_5130797957205485090_n.jpg"/>
          <p:cNvPicPr>
            <a:picLocks noGrp="1" noChangeAspect="1"/>
          </p:cNvPicPr>
          <p:nvPr>
            <p:ph sz="quarter" idx="2"/>
          </p:nvPr>
        </p:nvPicPr>
        <p:blipFill>
          <a:blip r:embed="rId3" cstate="print"/>
          <a:stretch>
            <a:fillRect/>
          </a:stretch>
        </p:blipFill>
        <p:spPr>
          <a:xfrm>
            <a:off x="4495800" y="4495800"/>
            <a:ext cx="4191000" cy="2057400"/>
          </a:xfrm>
        </p:spPr>
      </p:pic>
      <p:pic>
        <p:nvPicPr>
          <p:cNvPr id="7" name="6 - Εικόνα" descr="12042935_886650081404278_1660480897276523785_n.jpg"/>
          <p:cNvPicPr>
            <a:picLocks noChangeAspect="1"/>
          </p:cNvPicPr>
          <p:nvPr/>
        </p:nvPicPr>
        <p:blipFill>
          <a:blip r:embed="rId4" cstate="print"/>
          <a:stretch>
            <a:fillRect/>
          </a:stretch>
        </p:blipFill>
        <p:spPr>
          <a:xfrm>
            <a:off x="228600" y="1371600"/>
            <a:ext cx="4842933" cy="2724150"/>
          </a:xfrm>
          <a:prstGeom prst="rect">
            <a:avLst/>
          </a:prstGeom>
        </p:spPr>
      </p:pic>
      <p:pic>
        <p:nvPicPr>
          <p:cNvPr id="8" name="7 - Εικόνα" descr="12046692_886650098070943_86876733942612981_n.jpg"/>
          <p:cNvPicPr>
            <a:picLocks noChangeAspect="1"/>
          </p:cNvPicPr>
          <p:nvPr/>
        </p:nvPicPr>
        <p:blipFill>
          <a:blip r:embed="rId5" cstate="print"/>
          <a:stretch>
            <a:fillRect/>
          </a:stretch>
        </p:blipFill>
        <p:spPr>
          <a:xfrm>
            <a:off x="4419600" y="1676400"/>
            <a:ext cx="4332303" cy="2438400"/>
          </a:xfrm>
          <a:prstGeom prst="rect">
            <a:avLst/>
          </a:prstGeom>
        </p:spPr>
      </p:pic>
    </p:spTree>
  </p:cSld>
  <p:clrMapOvr>
    <a:masterClrMapping/>
  </p:clrMapOvr>
  <p:transition>
    <p:zoom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500" dirty="0" smtClean="0">
                <a:solidFill>
                  <a:schemeClr val="tx1"/>
                </a:solidFill>
                <a:latin typeface="Times New Roman" pitchFamily="18" charset="0"/>
                <a:cs typeface="Times New Roman" pitchFamily="18" charset="0"/>
              </a:rPr>
              <a:t>Κ</a:t>
            </a:r>
            <a:r>
              <a:rPr lang="el-GR" sz="3500" cap="none" dirty="0" smtClean="0">
                <a:solidFill>
                  <a:schemeClr val="tx1"/>
                </a:solidFill>
                <a:latin typeface="Times New Roman" pitchFamily="18" charset="0"/>
                <a:cs typeface="Times New Roman" pitchFamily="18" charset="0"/>
              </a:rPr>
              <a:t>αθαρισμός πόλης από αφίσες - 2015 </a:t>
            </a:r>
            <a:endParaRPr lang="en-US" sz="3500" dirty="0">
              <a:solidFill>
                <a:schemeClr val="tx1"/>
              </a:solidFill>
              <a:latin typeface="Times New Roman" pitchFamily="18" charset="0"/>
              <a:cs typeface="Times New Roman" pitchFamily="18" charset="0"/>
            </a:endParaRPr>
          </a:p>
        </p:txBody>
      </p:sp>
      <p:pic>
        <p:nvPicPr>
          <p:cNvPr id="5" name="4 - Θέση περιεχομένου" descr="12227188_892318654170754_5692276727035030141_n.jpg"/>
          <p:cNvPicPr>
            <a:picLocks noGrp="1" noChangeAspect="1"/>
          </p:cNvPicPr>
          <p:nvPr>
            <p:ph sz="quarter" idx="1"/>
          </p:nvPr>
        </p:nvPicPr>
        <p:blipFill>
          <a:blip r:embed="rId2" cstate="print"/>
          <a:stretch>
            <a:fillRect/>
          </a:stretch>
        </p:blipFill>
        <p:spPr>
          <a:xfrm>
            <a:off x="533400" y="1676400"/>
            <a:ext cx="2743200" cy="4572000"/>
          </a:xfrm>
        </p:spPr>
      </p:pic>
      <p:pic>
        <p:nvPicPr>
          <p:cNvPr id="8" name="7 - Θέση περιεχομένου" descr="12193849_892318614170758_4133388685736453186_n.jpg"/>
          <p:cNvPicPr>
            <a:picLocks noGrp="1" noChangeAspect="1"/>
          </p:cNvPicPr>
          <p:nvPr>
            <p:ph sz="quarter" idx="2"/>
          </p:nvPr>
        </p:nvPicPr>
        <p:blipFill>
          <a:blip r:embed="rId3" cstate="print"/>
          <a:stretch>
            <a:fillRect/>
          </a:stretch>
        </p:blipFill>
        <p:spPr>
          <a:xfrm>
            <a:off x="3429000" y="2209800"/>
            <a:ext cx="5080000" cy="3048000"/>
          </a:xfrm>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pPr algn="ctr"/>
            <a:r>
              <a:rPr lang="el-GR" sz="3500" dirty="0" smtClean="0">
                <a:solidFill>
                  <a:schemeClr val="tx1"/>
                </a:solidFill>
                <a:latin typeface="Times New Roman" pitchFamily="18" charset="0"/>
                <a:cs typeface="Times New Roman" pitchFamily="18" charset="0"/>
              </a:rPr>
              <a:t>Σ</a:t>
            </a:r>
            <a:r>
              <a:rPr lang="el-GR" sz="3500" cap="none" dirty="0" smtClean="0">
                <a:solidFill>
                  <a:schemeClr val="tx1"/>
                </a:solidFill>
                <a:latin typeface="Times New Roman" pitchFamily="18" charset="0"/>
                <a:cs typeface="Times New Roman" pitchFamily="18" charset="0"/>
              </a:rPr>
              <a:t>υναυλία «Για Πάντα Παιδιά» 2015</a:t>
            </a:r>
            <a:endParaRPr lang="en-US" sz="3500" dirty="0">
              <a:latin typeface="Times New Roman" pitchFamily="18" charset="0"/>
              <a:cs typeface="Times New Roman" pitchFamily="18" charset="0"/>
            </a:endParaRPr>
          </a:p>
        </p:txBody>
      </p:sp>
      <p:pic>
        <p:nvPicPr>
          <p:cNvPr id="7" name="6 - Θέση περιεχομένου" descr="12249978_900683960000890_6950772862086945599_n.jpg"/>
          <p:cNvPicPr>
            <a:picLocks noGrp="1" noChangeAspect="1"/>
          </p:cNvPicPr>
          <p:nvPr>
            <p:ph sz="quarter" idx="1"/>
          </p:nvPr>
        </p:nvPicPr>
        <p:blipFill>
          <a:blip r:embed="rId2" cstate="print"/>
          <a:stretch>
            <a:fillRect/>
          </a:stretch>
        </p:blipFill>
        <p:spPr>
          <a:xfrm>
            <a:off x="762000" y="1905000"/>
            <a:ext cx="7467600" cy="4247198"/>
          </a:xfrm>
          <a:prstGeom prst="rect">
            <a:avLst/>
          </a:prstGeom>
          <a:ln>
            <a:noFill/>
          </a:ln>
          <a:effectLst>
            <a:softEdge rad="112500"/>
          </a:effectLst>
        </p:spPr>
      </p:pic>
    </p:spTree>
  </p:cSld>
  <p:clrMapOvr>
    <a:masterClrMapping/>
  </p:clrMapOvr>
  <p:transition>
    <p:whee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500" dirty="0" smtClean="0">
                <a:solidFill>
                  <a:schemeClr val="tx1"/>
                </a:solidFill>
                <a:latin typeface="Times New Roman" pitchFamily="18" charset="0"/>
                <a:cs typeface="Times New Roman" pitchFamily="18" charset="0"/>
              </a:rPr>
              <a:t>Δ</a:t>
            </a:r>
            <a:r>
              <a:rPr lang="el-GR" sz="3500" cap="none" dirty="0" smtClean="0">
                <a:solidFill>
                  <a:schemeClr val="tx1"/>
                </a:solidFill>
                <a:latin typeface="Times New Roman" pitchFamily="18" charset="0"/>
                <a:cs typeface="Times New Roman" pitchFamily="18" charset="0"/>
              </a:rPr>
              <a:t>ημοπρασία 2015</a:t>
            </a:r>
            <a:endParaRPr lang="en-US" sz="3500" dirty="0">
              <a:solidFill>
                <a:schemeClr val="tx1"/>
              </a:solidFill>
              <a:latin typeface="Times New Roman" pitchFamily="18" charset="0"/>
              <a:cs typeface="Times New Roman" pitchFamily="18" charset="0"/>
            </a:endParaRPr>
          </a:p>
        </p:txBody>
      </p:sp>
      <p:pic>
        <p:nvPicPr>
          <p:cNvPr id="4" name="3 - Θέση περιεχομένου" descr="12376293_909817082420911_4267448144589090918_n.jpg"/>
          <p:cNvPicPr>
            <a:picLocks noGrp="1" noChangeAspect="1"/>
          </p:cNvPicPr>
          <p:nvPr>
            <p:ph sz="quarter" idx="1"/>
          </p:nvPr>
        </p:nvPicPr>
        <p:blipFill>
          <a:blip r:embed="rId2" cstate="print"/>
          <a:stretch>
            <a:fillRect/>
          </a:stretch>
        </p:blipFill>
        <p:spPr>
          <a:xfrm>
            <a:off x="685800" y="1600200"/>
            <a:ext cx="7328759" cy="4873625"/>
          </a:xfrm>
          <a:prstGeom prst="rect">
            <a:avLst/>
          </a:prstGeom>
          <a:ln>
            <a:noFill/>
          </a:ln>
          <a:effectLst>
            <a:softEdge rad="112500"/>
          </a:effectLst>
        </p:spPr>
      </p:pic>
    </p:spTree>
  </p:cSld>
  <p:clrMapOvr>
    <a:masterClrMapping/>
  </p:clrMapOvr>
  <p:transition>
    <p:newsfla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pPr algn="ctr"/>
            <a:r>
              <a:rPr lang="el-GR" sz="3500" dirty="0" smtClean="0">
                <a:solidFill>
                  <a:schemeClr val="tx1"/>
                </a:solidFill>
                <a:latin typeface="Times New Roman" pitchFamily="18" charset="0"/>
                <a:cs typeface="Times New Roman" pitchFamily="18" charset="0"/>
              </a:rPr>
              <a:t>Φ</a:t>
            </a:r>
            <a:r>
              <a:rPr lang="el-GR" sz="3500" cap="none" dirty="0" smtClean="0">
                <a:solidFill>
                  <a:schemeClr val="tx1"/>
                </a:solidFill>
                <a:latin typeface="Times New Roman" pitchFamily="18" charset="0"/>
                <a:cs typeface="Times New Roman" pitchFamily="18" charset="0"/>
              </a:rPr>
              <a:t>ιλανθρωπικό Παζάρι 2015</a:t>
            </a:r>
            <a:endParaRPr lang="en-US" sz="3500" dirty="0">
              <a:solidFill>
                <a:schemeClr val="tx1"/>
              </a:solidFill>
              <a:latin typeface="Times New Roman" pitchFamily="18" charset="0"/>
              <a:cs typeface="Times New Roman" pitchFamily="18" charset="0"/>
            </a:endParaRPr>
          </a:p>
        </p:txBody>
      </p:sp>
      <p:pic>
        <p:nvPicPr>
          <p:cNvPr id="9" name="8 - Θέση περιεχομένου" descr="10584107_916996915036261_4306476619025441216_n.jpg"/>
          <p:cNvPicPr>
            <a:picLocks noGrp="1" noChangeAspect="1"/>
          </p:cNvPicPr>
          <p:nvPr>
            <p:ph sz="quarter" idx="1"/>
          </p:nvPr>
        </p:nvPicPr>
        <p:blipFill>
          <a:blip r:embed="rId2" cstate="print"/>
          <a:stretch>
            <a:fillRect/>
          </a:stretch>
        </p:blipFill>
        <p:spPr>
          <a:xfrm>
            <a:off x="457200" y="2514600"/>
            <a:ext cx="3657600" cy="2743200"/>
          </a:xfrm>
        </p:spPr>
      </p:pic>
      <p:pic>
        <p:nvPicPr>
          <p:cNvPr id="10" name="9 - Θέση περιεχομένου" descr="12391798_909938365742116_8159299908921777312_n.jpg"/>
          <p:cNvPicPr>
            <a:picLocks noGrp="1" noChangeAspect="1"/>
          </p:cNvPicPr>
          <p:nvPr>
            <p:ph sz="quarter" idx="2"/>
          </p:nvPr>
        </p:nvPicPr>
        <p:blipFill>
          <a:blip r:embed="rId3" cstate="print"/>
          <a:stretch>
            <a:fillRect/>
          </a:stretch>
        </p:blipFill>
        <p:spPr>
          <a:xfrm>
            <a:off x="4384675" y="1600200"/>
            <a:ext cx="3429000" cy="4572000"/>
          </a:xfrm>
        </p:spPr>
      </p:pic>
    </p:spTree>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solidFill>
                  <a:schemeClr val="tx1"/>
                </a:solidFill>
                <a:latin typeface="Times New Roman" pitchFamily="18" charset="0"/>
                <a:cs typeface="Times New Roman" pitchFamily="18" charset="0"/>
              </a:rPr>
              <a:t>Κ</a:t>
            </a:r>
            <a:r>
              <a:rPr lang="el-GR" cap="none" dirty="0" smtClean="0">
                <a:solidFill>
                  <a:schemeClr val="tx1"/>
                </a:solidFill>
                <a:latin typeface="Times New Roman" pitchFamily="18" charset="0"/>
                <a:cs typeface="Times New Roman" pitchFamily="18" charset="0"/>
              </a:rPr>
              <a:t>άλυψη</a:t>
            </a:r>
            <a:r>
              <a:rPr lang="el-GR" dirty="0" smtClean="0">
                <a:solidFill>
                  <a:schemeClr val="tx1"/>
                </a:solidFill>
                <a:latin typeface="Times New Roman" pitchFamily="18" charset="0"/>
                <a:cs typeface="Times New Roman" pitchFamily="18" charset="0"/>
              </a:rPr>
              <a:t> </a:t>
            </a:r>
            <a:r>
              <a:rPr lang="el-GR" cap="none" dirty="0" smtClean="0">
                <a:solidFill>
                  <a:schemeClr val="tx1"/>
                </a:solidFill>
                <a:latin typeface="Times New Roman" pitchFamily="18" charset="0"/>
                <a:cs typeface="Times New Roman" pitchFamily="18" charset="0"/>
              </a:rPr>
              <a:t>οικογενειών με θέρμανση, τρόφιμα, σχολικά είδη, παιχνίδια, είδη προσωπικής υγιεινής και φάρμακα</a:t>
            </a:r>
            <a:endParaRPr lang="en-US" dirty="0">
              <a:solidFill>
                <a:schemeClr val="tx1"/>
              </a:solidFill>
              <a:latin typeface="Times New Roman" pitchFamily="18" charset="0"/>
              <a:cs typeface="Times New Roman" pitchFamily="18" charset="0"/>
            </a:endParaRPr>
          </a:p>
        </p:txBody>
      </p:sp>
      <p:pic>
        <p:nvPicPr>
          <p:cNvPr id="5" name="4 - Θέση περιεχομένου" descr="12642840_929142233821729_4085557630241057549_n.jpg"/>
          <p:cNvPicPr>
            <a:picLocks noGrp="1" noChangeAspect="1"/>
          </p:cNvPicPr>
          <p:nvPr>
            <p:ph sz="quarter" idx="1"/>
          </p:nvPr>
        </p:nvPicPr>
        <p:blipFill>
          <a:blip r:embed="rId2" cstate="print"/>
          <a:stretch>
            <a:fillRect/>
          </a:stretch>
        </p:blipFill>
        <p:spPr>
          <a:xfrm>
            <a:off x="457200" y="1752600"/>
            <a:ext cx="2524125" cy="4487332"/>
          </a:xfrm>
        </p:spPr>
      </p:pic>
      <p:pic>
        <p:nvPicPr>
          <p:cNvPr id="6" name="5 - Θέση περιεχομένου" descr="12644672_929142003821752_2616172930590343014_n.jpg"/>
          <p:cNvPicPr>
            <a:picLocks noGrp="1" noChangeAspect="1"/>
          </p:cNvPicPr>
          <p:nvPr>
            <p:ph sz="quarter" idx="2"/>
          </p:nvPr>
        </p:nvPicPr>
        <p:blipFill>
          <a:blip r:embed="rId3" cstate="print"/>
          <a:stretch>
            <a:fillRect/>
          </a:stretch>
        </p:blipFill>
        <p:spPr>
          <a:xfrm>
            <a:off x="3733800" y="1600200"/>
            <a:ext cx="4191000" cy="2057400"/>
          </a:xfrm>
        </p:spPr>
      </p:pic>
      <p:pic>
        <p:nvPicPr>
          <p:cNvPr id="8" name="7 - Εικόνα" descr="1375101_915944665141486_4259212070974655799_n.jpg"/>
          <p:cNvPicPr>
            <a:picLocks noChangeAspect="1"/>
          </p:cNvPicPr>
          <p:nvPr/>
        </p:nvPicPr>
        <p:blipFill>
          <a:blip r:embed="rId4" cstate="print"/>
          <a:stretch>
            <a:fillRect/>
          </a:stretch>
        </p:blipFill>
        <p:spPr>
          <a:xfrm>
            <a:off x="3581400" y="3733800"/>
            <a:ext cx="5181599" cy="2914650"/>
          </a:xfrm>
          <a:prstGeom prst="rect">
            <a:avLst/>
          </a:prstGeom>
        </p:spPr>
      </p:pic>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457200" y="990600"/>
            <a:ext cx="7467600" cy="4873752"/>
          </a:xfrm>
        </p:spPr>
        <p:txBody>
          <a:bodyPr>
            <a:normAutofit fontScale="77500" lnSpcReduction="20000"/>
          </a:bodyPr>
          <a:lstStyle/>
          <a:p>
            <a:pPr>
              <a:lnSpc>
                <a:spcPct val="200000"/>
              </a:lnSpc>
              <a:buNone/>
            </a:pPr>
            <a:r>
              <a:rPr lang="el-GR" sz="3500" dirty="0" smtClean="0">
                <a:latin typeface="Times New Roman" pitchFamily="18" charset="0"/>
                <a:cs typeface="Times New Roman" pitchFamily="18" charset="0"/>
              </a:rPr>
              <a:t>Στοχεύουμε</a:t>
            </a:r>
            <a:r>
              <a:rPr lang="en-US" sz="3500" dirty="0" smtClean="0">
                <a:latin typeface="Times New Roman" pitchFamily="18" charset="0"/>
                <a:cs typeface="Times New Roman" pitchFamily="18" charset="0"/>
              </a:rPr>
              <a:t>:</a:t>
            </a:r>
          </a:p>
          <a:p>
            <a:pPr>
              <a:lnSpc>
                <a:spcPct val="200000"/>
              </a:lnSpc>
            </a:pPr>
            <a:r>
              <a:rPr lang="el-GR" sz="3500" dirty="0" smtClean="0">
                <a:latin typeface="Times New Roman" pitchFamily="18" charset="0"/>
                <a:cs typeface="Times New Roman" pitchFamily="18" charset="0"/>
              </a:rPr>
              <a:t>Σε ευπαθείς Κοινωνικές Ομάδες (παιδιά, οικογένειες, άτομα με θέματα υγείας, τρίτη ηλικία) </a:t>
            </a:r>
          </a:p>
          <a:p>
            <a:pPr>
              <a:lnSpc>
                <a:spcPct val="200000"/>
              </a:lnSpc>
            </a:pPr>
            <a:r>
              <a:rPr lang="el-GR" sz="3500" dirty="0" smtClean="0">
                <a:latin typeface="Times New Roman" pitchFamily="18" charset="0"/>
                <a:cs typeface="Times New Roman" pitchFamily="18" charset="0"/>
              </a:rPr>
              <a:t>Στο Περιβάλλον (ανακύκλωση</a:t>
            </a:r>
            <a:r>
              <a:rPr lang="en-US" sz="3500" smtClean="0">
                <a:latin typeface="Times New Roman" pitchFamily="18" charset="0"/>
                <a:cs typeface="Times New Roman" pitchFamily="18" charset="0"/>
              </a:rPr>
              <a:t> </a:t>
            </a:r>
            <a:r>
              <a:rPr lang="el-GR" sz="3500" smtClean="0">
                <a:latin typeface="Times New Roman" pitchFamily="18" charset="0"/>
                <a:cs typeface="Times New Roman" pitchFamily="18" charset="0"/>
              </a:rPr>
              <a:t>,</a:t>
            </a:r>
            <a:r>
              <a:rPr lang="en-US" sz="3500" dirty="0" smtClean="0">
                <a:latin typeface="Times New Roman" pitchFamily="18" charset="0"/>
                <a:cs typeface="Times New Roman" pitchFamily="18" charset="0"/>
              </a:rPr>
              <a:t> </a:t>
            </a:r>
            <a:r>
              <a:rPr lang="el-GR" sz="3500" dirty="0" smtClean="0">
                <a:latin typeface="Times New Roman" pitchFamily="18" charset="0"/>
                <a:cs typeface="Times New Roman" pitchFamily="18" charset="0"/>
              </a:rPr>
              <a:t>καθαρισμός </a:t>
            </a:r>
            <a:r>
              <a:rPr lang="el-GR" sz="3500" dirty="0" err="1" smtClean="0">
                <a:latin typeface="Times New Roman" pitchFamily="18" charset="0"/>
                <a:cs typeface="Times New Roman" pitchFamily="18" charset="0"/>
              </a:rPr>
              <a:t>κ.ά</a:t>
            </a:r>
            <a:r>
              <a:rPr lang="el-GR" sz="3500" dirty="0" smtClean="0">
                <a:latin typeface="Times New Roman" pitchFamily="18" charset="0"/>
                <a:cs typeface="Times New Roman" pitchFamily="18" charset="0"/>
              </a:rPr>
              <a:t> )</a:t>
            </a:r>
          </a:p>
          <a:p>
            <a:pPr>
              <a:lnSpc>
                <a:spcPct val="200000"/>
              </a:lnSpc>
            </a:pPr>
            <a:r>
              <a:rPr lang="el-GR" sz="3500" dirty="0" smtClean="0">
                <a:latin typeface="Times New Roman" pitchFamily="18" charset="0"/>
                <a:cs typeface="Times New Roman" pitchFamily="18" charset="0"/>
              </a:rPr>
              <a:t>Στα Αδέσποτα (μηνύματα ευαισθητοποίησης ) </a:t>
            </a:r>
            <a:endParaRPr lang="en-US" sz="3500"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solidFill>
                  <a:schemeClr val="tx1"/>
                </a:solidFill>
                <a:latin typeface="Times New Roman" pitchFamily="18" charset="0"/>
                <a:cs typeface="Times New Roman" pitchFamily="18" charset="0"/>
              </a:rPr>
              <a:t>Κ</a:t>
            </a:r>
            <a:r>
              <a:rPr lang="el-GR" cap="none" dirty="0" smtClean="0">
                <a:solidFill>
                  <a:schemeClr val="tx1"/>
                </a:solidFill>
                <a:latin typeface="Times New Roman" pitchFamily="18" charset="0"/>
                <a:cs typeface="Times New Roman" pitchFamily="18" charset="0"/>
              </a:rPr>
              <a:t>άλυψη συγκεκριμένων οικογενειών σε εξαμηνιαία βάση με τρόφιμα </a:t>
            </a:r>
            <a:r>
              <a:rPr lang="el-GR" cap="none" dirty="0" err="1" smtClean="0">
                <a:solidFill>
                  <a:schemeClr val="tx1"/>
                </a:solidFill>
                <a:latin typeface="Times New Roman" pitchFamily="18" charset="0"/>
                <a:cs typeface="Times New Roman" pitchFamily="18" charset="0"/>
              </a:rPr>
              <a:t>κ.α</a:t>
            </a:r>
            <a:endParaRPr lang="en-US" dirty="0">
              <a:solidFill>
                <a:schemeClr val="tx1"/>
              </a:solidFill>
              <a:latin typeface="Times New Roman" pitchFamily="18" charset="0"/>
              <a:cs typeface="Times New Roman" pitchFamily="18" charset="0"/>
            </a:endParaRPr>
          </a:p>
        </p:txBody>
      </p:sp>
      <p:pic>
        <p:nvPicPr>
          <p:cNvPr id="5" name="4 - Θέση περιεχομένου" descr="12540575_929142127155073_3754254688390494466_n.jpg"/>
          <p:cNvPicPr>
            <a:picLocks noGrp="1" noChangeAspect="1"/>
          </p:cNvPicPr>
          <p:nvPr>
            <p:ph sz="quarter" idx="1"/>
          </p:nvPr>
        </p:nvPicPr>
        <p:blipFill>
          <a:blip r:embed="rId2" cstate="print"/>
          <a:stretch>
            <a:fillRect/>
          </a:stretch>
        </p:blipFill>
        <p:spPr>
          <a:xfrm>
            <a:off x="0" y="4371975"/>
            <a:ext cx="4419600" cy="2486025"/>
          </a:xfrm>
          <a:prstGeom prst="rect">
            <a:avLst/>
          </a:prstGeom>
          <a:ln>
            <a:noFill/>
          </a:ln>
          <a:effectLst>
            <a:softEdge rad="112500"/>
          </a:effectLst>
        </p:spPr>
      </p:pic>
      <p:pic>
        <p:nvPicPr>
          <p:cNvPr id="6" name="5 - Θέση περιεχομένου" descr="12573065_929142143821738_5144211317262939157_n.jpg"/>
          <p:cNvPicPr>
            <a:picLocks noGrp="1" noChangeAspect="1"/>
          </p:cNvPicPr>
          <p:nvPr>
            <p:ph sz="quarter" idx="2"/>
          </p:nvPr>
        </p:nvPicPr>
        <p:blipFill>
          <a:blip r:embed="rId3" cstate="print"/>
          <a:stretch>
            <a:fillRect/>
          </a:stretch>
        </p:blipFill>
        <p:spPr>
          <a:xfrm>
            <a:off x="4876800" y="4038600"/>
            <a:ext cx="3962400" cy="2819400"/>
          </a:xfrm>
          <a:prstGeom prst="rect">
            <a:avLst/>
          </a:prstGeom>
          <a:ln>
            <a:noFill/>
          </a:ln>
          <a:effectLst>
            <a:softEdge rad="112500"/>
          </a:effectLst>
        </p:spPr>
      </p:pic>
      <p:pic>
        <p:nvPicPr>
          <p:cNvPr id="7" name="6 - Εικόνα" descr="12642690_929143830488236_6622057459844545425_n.jpg"/>
          <p:cNvPicPr>
            <a:picLocks noChangeAspect="1"/>
          </p:cNvPicPr>
          <p:nvPr/>
        </p:nvPicPr>
        <p:blipFill>
          <a:blip r:embed="rId4" cstate="print"/>
          <a:stretch>
            <a:fillRect/>
          </a:stretch>
        </p:blipFill>
        <p:spPr>
          <a:xfrm>
            <a:off x="304800" y="1600200"/>
            <a:ext cx="3657600" cy="2667000"/>
          </a:xfrm>
          <a:prstGeom prst="rect">
            <a:avLst/>
          </a:prstGeom>
          <a:ln>
            <a:noFill/>
          </a:ln>
          <a:effectLst>
            <a:softEdge rad="112500"/>
          </a:effectLst>
        </p:spPr>
      </p:pic>
      <p:pic>
        <p:nvPicPr>
          <p:cNvPr id="8" name="7 - Εικόνα" descr="12507326_923692267700059_2385938386496864017_n.jpg"/>
          <p:cNvPicPr>
            <a:picLocks noChangeAspect="1"/>
          </p:cNvPicPr>
          <p:nvPr/>
        </p:nvPicPr>
        <p:blipFill>
          <a:blip r:embed="rId5" cstate="print"/>
          <a:stretch>
            <a:fillRect/>
          </a:stretch>
        </p:blipFill>
        <p:spPr>
          <a:xfrm>
            <a:off x="4114800" y="1600200"/>
            <a:ext cx="4676775" cy="2362200"/>
          </a:xfrm>
          <a:prstGeom prst="rect">
            <a:avLst/>
          </a:prstGeom>
          <a:ln>
            <a:noFill/>
          </a:ln>
          <a:effectLst>
            <a:softEdge rad="112500"/>
          </a:effectLst>
        </p:spPr>
      </p:pic>
    </p:spTree>
  </p:cSld>
  <p:clrMapOvr>
    <a:masterClrMapping/>
  </p:clrMapOvr>
  <p:transition>
    <p:wipe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quarter" idx="2"/>
          </p:nvPr>
        </p:nvSpPr>
        <p:spPr>
          <a:xfrm>
            <a:off x="609600" y="381000"/>
            <a:ext cx="6324600" cy="1371600"/>
          </a:xfrm>
        </p:spPr>
        <p:txBody>
          <a:bodyPr>
            <a:normAutofit/>
          </a:bodyPr>
          <a:lstStyle/>
          <a:p>
            <a:pPr algn="just">
              <a:buNone/>
            </a:pPr>
            <a:r>
              <a:rPr lang="el-GR" sz="3200" dirty="0" smtClean="0">
                <a:latin typeface="Times New Roman" pitchFamily="18" charset="0"/>
                <a:cs typeface="Times New Roman" pitchFamily="18" charset="0"/>
              </a:rPr>
              <a:t>Κάλυψη αναγκών σε οικογένειες</a:t>
            </a:r>
          </a:p>
          <a:p>
            <a:pPr algn="just">
              <a:buNone/>
            </a:pPr>
            <a:r>
              <a:rPr lang="el-GR" sz="3200" dirty="0" smtClean="0">
                <a:latin typeface="Times New Roman" pitchFamily="18" charset="0"/>
                <a:cs typeface="Times New Roman" pitchFamily="18" charset="0"/>
              </a:rPr>
              <a:t>και με φρέσκο φαγητό!</a:t>
            </a:r>
            <a:endParaRPr lang="el-GR" sz="3200" dirty="0">
              <a:latin typeface="Times New Roman" pitchFamily="18" charset="0"/>
              <a:cs typeface="Times New Roman" pitchFamily="18" charset="0"/>
            </a:endParaRPr>
          </a:p>
        </p:txBody>
      </p:sp>
      <p:pic>
        <p:nvPicPr>
          <p:cNvPr id="5" name="Θέση περιεχομένου 4"/>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500034" y="2071678"/>
            <a:ext cx="5334000"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57200" y="2857500"/>
            <a:ext cx="36576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Θέση περιεχομένου 5"/>
          <p:cNvPicPr>
            <a:picLocks noGrp="1" noChangeAspect="1"/>
          </p:cNvPicPr>
          <p:nvPr>
            <p:ph sz="quarter" idx="2"/>
          </p:nvPr>
        </p:nvPicPr>
        <p:blipFill>
          <a:blip r:embed="rId3" cstate="print">
            <a:extLst>
              <a:ext uri="{28A0092B-C50C-407E-A947-70E740481C1C}">
                <a14:useLocalDpi xmlns="" xmlns:a14="http://schemas.microsoft.com/office/drawing/2010/main" val="0"/>
              </a:ext>
            </a:extLst>
          </a:blip>
          <a:stretch>
            <a:fillRect/>
          </a:stretch>
        </p:blipFill>
        <p:spPr>
          <a:xfrm>
            <a:off x="4270375" y="2857500"/>
            <a:ext cx="36576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 TextBox"/>
          <p:cNvSpPr txBox="1"/>
          <p:nvPr/>
        </p:nvSpPr>
        <p:spPr>
          <a:xfrm>
            <a:off x="304801" y="685800"/>
            <a:ext cx="7924800" cy="830997"/>
          </a:xfrm>
          <a:prstGeom prst="rect">
            <a:avLst/>
          </a:prstGeom>
          <a:noFill/>
        </p:spPr>
        <p:txBody>
          <a:bodyPr wrap="square" numCol="1" rtlCol="0">
            <a:spAutoFit/>
          </a:bodyPr>
          <a:lstStyle/>
          <a:p>
            <a:pPr algn="just"/>
            <a:r>
              <a:rPr lang="el-GR" sz="2400" dirty="0" smtClean="0">
                <a:latin typeface="Times New Roman" pitchFamily="18" charset="0"/>
                <a:cs typeface="Times New Roman" pitchFamily="18" charset="0"/>
              </a:rPr>
              <a:t>Συμμετοχή ως εθελοντές για την βοήθεια της </a:t>
            </a:r>
            <a:r>
              <a:rPr lang="el-GR" sz="2000" dirty="0" smtClean="0">
                <a:latin typeface="Times New Roman" pitchFamily="18" charset="0"/>
                <a:cs typeface="Times New Roman" pitchFamily="18" charset="0"/>
              </a:rPr>
              <a:t>διοργάνωσης</a:t>
            </a:r>
            <a:r>
              <a:rPr lang="el-GR" sz="2400" dirty="0" smtClean="0">
                <a:latin typeface="Times New Roman" pitchFamily="18" charset="0"/>
                <a:cs typeface="Times New Roman" pitchFamily="18" charset="0"/>
              </a:rPr>
              <a:t> του</a:t>
            </a:r>
            <a:br>
              <a:rPr lang="el-GR"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Love Run 2016</a:t>
            </a:r>
            <a:endParaRPr lang="el-GR" sz="2400" dirty="0">
              <a:latin typeface="Times New Roman" pitchFamily="18" charset="0"/>
              <a:cs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286248" y="142852"/>
            <a:ext cx="4013025" cy="225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Users\UProduction\Documents\12717317_941956555873630_5636911245917583546_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4282" y="3143248"/>
            <a:ext cx="3571900" cy="2585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9600" y="381000"/>
            <a:ext cx="2971800" cy="1938992"/>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Καλλωπισμός ιδιόκτητου χώρου για την παραμονή λίγων ημερών άστεγου  πρόσφυγα (2016)</a:t>
            </a:r>
          </a:p>
        </p:txBody>
      </p:sp>
      <p:pic>
        <p:nvPicPr>
          <p:cNvPr id="5" name="4 - Εικόνα" descr="21766766_10210976387980741_9076199920814037533_n.jpg"/>
          <p:cNvPicPr>
            <a:picLocks noChangeAspect="1"/>
          </p:cNvPicPr>
          <p:nvPr/>
        </p:nvPicPr>
        <p:blipFill>
          <a:blip r:embed="rId4"/>
          <a:stretch>
            <a:fillRect/>
          </a:stretch>
        </p:blipFill>
        <p:spPr>
          <a:xfrm>
            <a:off x="3929058" y="2428868"/>
            <a:ext cx="3806305" cy="3929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94381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7158" y="1600200"/>
            <a:ext cx="2525782" cy="4496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Θέση περιεχομένου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895600" y="1676400"/>
            <a:ext cx="2819393" cy="4397601"/>
          </a:xfrm>
          <a:prstGeom prst="rect">
            <a:avLst/>
          </a:prstGeom>
          <a:ln>
            <a:noFill/>
          </a:ln>
          <a:effectLst>
            <a:softEdge rad="112500"/>
          </a:effectLst>
        </p:spPr>
      </p:pic>
      <p:pic>
        <p:nvPicPr>
          <p:cNvPr id="6" name="Εικόνα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715000" y="1676400"/>
            <a:ext cx="2813854" cy="4388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6 - TextBox"/>
          <p:cNvSpPr txBox="1"/>
          <p:nvPr/>
        </p:nvSpPr>
        <p:spPr>
          <a:xfrm>
            <a:off x="838200" y="457200"/>
            <a:ext cx="6842514" cy="523220"/>
          </a:xfrm>
          <a:prstGeom prst="rect">
            <a:avLst/>
          </a:prstGeom>
          <a:noFill/>
        </p:spPr>
        <p:txBody>
          <a:bodyPr wrap="none" rtlCol="0">
            <a:spAutoFit/>
          </a:bodyPr>
          <a:lstStyle/>
          <a:p>
            <a:r>
              <a:rPr lang="el-GR" sz="2800" dirty="0" smtClean="0">
                <a:latin typeface="Times New Roman" pitchFamily="18" charset="0"/>
                <a:cs typeface="Times New Roman" pitchFamily="18" charset="0"/>
              </a:rPr>
              <a:t>2 τόνοι καπάκια + 100 κιλά μπουκάλια</a:t>
            </a:r>
            <a:r>
              <a:rPr lang="en-US" sz="2800" dirty="0" smtClean="0">
                <a:latin typeface="Times New Roman" pitchFamily="18" charset="0"/>
                <a:cs typeface="Times New Roman" pitchFamily="18" charset="0"/>
              </a:rPr>
              <a:t> (2016)</a:t>
            </a:r>
            <a:endParaRPr lang="el-GR" sz="2800"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500562" y="142852"/>
            <a:ext cx="3987265" cy="357981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04800" y="533400"/>
            <a:ext cx="3124192" cy="2677656"/>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Ομιλίες σε δημοτικά – γυμνάσια &amp; λύκεια του Δήμου Ηρακλείου, για την διάδοση του εθελοντισμού και παρουσία του έργου της ομάδας μας. (2016)</a:t>
            </a:r>
            <a:endParaRPr lang="el-GR" sz="2400" dirty="0">
              <a:latin typeface="Times New Roman" panose="02020603050405020304" pitchFamily="18" charset="0"/>
              <a:cs typeface="Times New Roman" panose="02020603050405020304" pitchFamily="18" charset="0"/>
            </a:endParaRPr>
          </a:p>
        </p:txBody>
      </p:sp>
      <p:pic>
        <p:nvPicPr>
          <p:cNvPr id="6" name="5 - Εικόνα" descr="12642446_930633130339306_1395017851123262864_n.jpg"/>
          <p:cNvPicPr>
            <a:picLocks noChangeAspect="1"/>
          </p:cNvPicPr>
          <p:nvPr/>
        </p:nvPicPr>
        <p:blipFill>
          <a:blip r:embed="rId3"/>
          <a:stretch>
            <a:fillRect/>
          </a:stretch>
        </p:blipFill>
        <p:spPr>
          <a:xfrm>
            <a:off x="4000496" y="3500438"/>
            <a:ext cx="4207226" cy="3071816"/>
          </a:xfrm>
          <a:prstGeom prst="rect">
            <a:avLst/>
          </a:prstGeom>
          <a:ln>
            <a:noFill/>
          </a:ln>
          <a:effectLst>
            <a:outerShdw blurRad="292100" dist="139700" dir="2700000" algn="tl" rotWithShape="0">
              <a:srgbClr val="333333">
                <a:alpha val="65000"/>
              </a:srgbClr>
            </a:outerShdw>
          </a:effectLst>
        </p:spPr>
      </p:pic>
      <p:pic>
        <p:nvPicPr>
          <p:cNvPr id="7" name="6 - Εικόνα" descr="13015471_976294429106509_1558102385844364686_n.jpg"/>
          <p:cNvPicPr>
            <a:picLocks noChangeAspect="1"/>
          </p:cNvPicPr>
          <p:nvPr/>
        </p:nvPicPr>
        <p:blipFill>
          <a:blip r:embed="rId4"/>
          <a:stretch>
            <a:fillRect/>
          </a:stretch>
        </p:blipFill>
        <p:spPr>
          <a:xfrm>
            <a:off x="500035" y="3214686"/>
            <a:ext cx="3214710" cy="3314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238127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495800" y="1752600"/>
            <a:ext cx="4163483" cy="3122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33400" y="762000"/>
            <a:ext cx="3505200" cy="3785652"/>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Μια ευγενής χορηγία από το </a:t>
            </a:r>
            <a:r>
              <a:rPr lang="el-GR" sz="2400" dirty="0" err="1" smtClean="0">
                <a:latin typeface="Times New Roman" panose="02020603050405020304" pitchFamily="18" charset="0"/>
                <a:cs typeface="Times New Roman" panose="02020603050405020304" pitchFamily="18" charset="0"/>
              </a:rPr>
              <a:t>Τυμπάκι</a:t>
            </a:r>
            <a:r>
              <a:rPr lang="el-GR" sz="2400" dirty="0" smtClean="0">
                <a:latin typeface="Times New Roman" panose="02020603050405020304" pitchFamily="18" charset="0"/>
                <a:cs typeface="Times New Roman" panose="02020603050405020304" pitchFamily="18" charset="0"/>
              </a:rPr>
              <a:t> σε 400 κιλά ντομάτες, βοήθησαν το έργο της ομάδας μας, μοιράζοντάς τες στις ευπαθείς ομάδες που στηρίζουμε σε μηνιαία βάση με τρόφιμα και είδη προσωπικής υγιεινής. (2016)</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7245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657600" y="1524000"/>
            <a:ext cx="4872566" cy="3654425"/>
          </a:xfrm>
          <a:prstGeom prst="rect">
            <a:avLst/>
          </a:prstGeom>
          <a:ln>
            <a:noFill/>
          </a:ln>
          <a:effectLst>
            <a:softEdge rad="112500"/>
          </a:effectLst>
        </p:spPr>
      </p:pic>
      <p:sp>
        <p:nvSpPr>
          <p:cNvPr id="5" name="TextBox 4"/>
          <p:cNvSpPr txBox="1"/>
          <p:nvPr/>
        </p:nvSpPr>
        <p:spPr>
          <a:xfrm>
            <a:off x="685800" y="914400"/>
            <a:ext cx="2667000" cy="3323987"/>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Συμμετοχή της εθελοντικής μας ομάδας στο </a:t>
            </a:r>
            <a:r>
              <a:rPr lang="el-GR" sz="2400" dirty="0">
                <a:latin typeface="Times New Roman" panose="02020603050405020304" pitchFamily="18" charset="0"/>
                <a:cs typeface="Times New Roman" panose="02020603050405020304" pitchFamily="18" charset="0"/>
              </a:rPr>
              <a:t>6ο </a:t>
            </a:r>
            <a:r>
              <a:rPr lang="el-GR" sz="2400" dirty="0" err="1">
                <a:latin typeface="Times New Roman" panose="02020603050405020304" pitchFamily="18" charset="0"/>
                <a:cs typeface="Times New Roman" panose="02020603050405020304" pitchFamily="18" charset="0"/>
              </a:rPr>
              <a:t>Κυπριακοκρητικο</a:t>
            </a:r>
            <a:r>
              <a:rPr lang="el-GR" sz="2400" dirty="0">
                <a:latin typeface="Times New Roman" panose="02020603050405020304" pitchFamily="18" charset="0"/>
                <a:cs typeface="Times New Roman" panose="02020603050405020304" pitchFamily="18" charset="0"/>
              </a:rPr>
              <a:t> Φεστιβάλ! Μια ακόμα </a:t>
            </a:r>
            <a:r>
              <a:rPr lang="el-GR" sz="2400" dirty="0" smtClean="0">
                <a:latin typeface="Times New Roman" panose="02020603050405020304" pitchFamily="18" charset="0"/>
                <a:cs typeface="Times New Roman" panose="02020603050405020304" pitchFamily="18" charset="0"/>
              </a:rPr>
              <a:t>δράση ενημέρωσης </a:t>
            </a:r>
            <a:r>
              <a:rPr lang="el-GR" sz="2400" dirty="0">
                <a:latin typeface="Times New Roman" panose="02020603050405020304" pitchFamily="18" charset="0"/>
                <a:cs typeface="Times New Roman" panose="02020603050405020304" pitchFamily="18" charset="0"/>
              </a:rPr>
              <a:t>και προσφοράς</a:t>
            </a:r>
            <a:r>
              <a:rPr lang="el-GR" sz="2400" dirty="0" smtClean="0">
                <a:latin typeface="Times New Roman" panose="02020603050405020304" pitchFamily="18" charset="0"/>
                <a:cs typeface="Times New Roman" panose="02020603050405020304" pitchFamily="18" charset="0"/>
              </a:rPr>
              <a:t>! (2016)</a:t>
            </a:r>
            <a:r>
              <a:rPr lang="el-GR" dirty="0"/>
              <a:t/>
            </a:r>
            <a:br>
              <a:rPr lang="el-GR" dirty="0"/>
            </a:br>
            <a:endParaRPr lang="el-GR" dirty="0"/>
          </a:p>
        </p:txBody>
      </p:sp>
    </p:spTree>
    <p:extLst>
      <p:ext uri="{BB962C8B-B14F-4D97-AF65-F5344CB8AC3E}">
        <p14:creationId xmlns="" xmlns:p14="http://schemas.microsoft.com/office/powerpoint/2010/main" val="1972186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2514600" y="1066800"/>
            <a:ext cx="6191549" cy="41148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152400" y="1066800"/>
            <a:ext cx="2362200" cy="3785652"/>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Συμμετοχή της εθελοντικής ομάδας στο 1</a:t>
            </a:r>
            <a:r>
              <a:rPr lang="el-GR" sz="2400" baseline="30000" dirty="0" smtClean="0">
                <a:latin typeface="Times New Roman" panose="02020603050405020304" pitchFamily="18" charset="0"/>
                <a:cs typeface="Times New Roman" panose="02020603050405020304" pitchFamily="18" charset="0"/>
              </a:rPr>
              <a:t>ο</a:t>
            </a:r>
            <a:r>
              <a:rPr lang="el-GR"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Knossos Run </a:t>
            </a:r>
            <a:r>
              <a:rPr lang="el-GR" sz="2400" dirty="0" smtClean="0">
                <a:latin typeface="Times New Roman" panose="02020603050405020304" pitchFamily="18" charset="0"/>
                <a:cs typeface="Times New Roman" panose="02020603050405020304" pitchFamily="18" charset="0"/>
              </a:rPr>
              <a:t>ως εθελοντές για την καλύτερη και ομαλότερη διεξαγωγή αυτής της δράσης. (2016)</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841569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724400" y="100013"/>
            <a:ext cx="3809998" cy="2857499"/>
          </a:xfrm>
        </p:spPr>
      </p:pic>
      <p:sp>
        <p:nvSpPr>
          <p:cNvPr id="5" name="TextBox 4"/>
          <p:cNvSpPr txBox="1"/>
          <p:nvPr/>
        </p:nvSpPr>
        <p:spPr>
          <a:xfrm>
            <a:off x="381000" y="1447800"/>
            <a:ext cx="3124200" cy="2862322"/>
          </a:xfrm>
          <a:prstGeom prst="rect">
            <a:avLst/>
          </a:prstGeom>
          <a:noFill/>
        </p:spPr>
        <p:txBody>
          <a:bodyPr wrap="square" rtlCol="0">
            <a:spAutoFit/>
          </a:bodyPr>
          <a:lstStyle/>
          <a:p>
            <a:r>
              <a:rPr lang="el-GR" dirty="0" smtClean="0"/>
              <a:t>Για ακόμη μια χρονιά, λάβαμε μέρος στο </a:t>
            </a:r>
            <a:r>
              <a:rPr lang="en-US" dirty="0" smtClean="0"/>
              <a:t>Let’s Do It Greece </a:t>
            </a:r>
            <a:r>
              <a:rPr lang="el-GR" dirty="0" smtClean="0"/>
              <a:t>καθαρίζοντας και καλλωπίζοντας τον χώρο</a:t>
            </a:r>
            <a:r>
              <a:rPr lang="el-GR" dirty="0"/>
              <a:t> </a:t>
            </a:r>
            <a:r>
              <a:rPr lang="el-GR" dirty="0" smtClean="0"/>
              <a:t>δίπλα από το Μουσείο Φυσικής Ιστορίας. Ταυτόχρονα εθελοντές της ομάδας μας έτρεξαν για καλό σκοπό στο </a:t>
            </a:r>
            <a:r>
              <a:rPr lang="en-US" dirty="0" smtClean="0"/>
              <a:t>Run Greece Heraklion. (2016)</a:t>
            </a:r>
            <a:endParaRPr lang="el-GR" dirty="0"/>
          </a:p>
        </p:txBody>
      </p:sp>
      <p:pic>
        <p:nvPicPr>
          <p:cNvPr id="6" name="Εικόνα 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14800" y="2971800"/>
            <a:ext cx="4495800" cy="2528888"/>
          </a:xfrm>
          <a:prstGeom prst="rect">
            <a:avLst/>
          </a:prstGeom>
        </p:spPr>
      </p:pic>
    </p:spTree>
    <p:extLst>
      <p:ext uri="{BB962C8B-B14F-4D97-AF65-F5344CB8AC3E}">
        <p14:creationId xmlns="" xmlns:p14="http://schemas.microsoft.com/office/powerpoint/2010/main" val="427900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600" y="1295400"/>
            <a:ext cx="8686800" cy="2133600"/>
          </a:xfrm>
        </p:spPr>
        <p:txBody>
          <a:bodyPr>
            <a:normAutofit/>
          </a:bodyPr>
          <a:lstStyle/>
          <a:p>
            <a:r>
              <a:rPr lang="el-GR" sz="4000" b="1" dirty="0" smtClean="0">
                <a:solidFill>
                  <a:schemeClr val="accent1">
                    <a:lumMod val="50000"/>
                  </a:schemeClr>
                </a:solidFill>
                <a:latin typeface="Times New Roman" pitchFamily="18" charset="0"/>
                <a:cs typeface="Times New Roman" pitchFamily="18" charset="0"/>
              </a:rPr>
              <a:t>Ιστορική αναδρομή δράσεων</a:t>
            </a:r>
            <a:r>
              <a:rPr lang="en-US" sz="4000" b="1" dirty="0" smtClean="0">
                <a:solidFill>
                  <a:schemeClr val="accent1">
                    <a:lumMod val="50000"/>
                  </a:schemeClr>
                </a:solidFill>
                <a:latin typeface="Times New Roman" pitchFamily="18" charset="0"/>
                <a:cs typeface="Times New Roman" pitchFamily="18" charset="0"/>
              </a:rPr>
              <a:t>:</a:t>
            </a:r>
            <a:endParaRPr lang="en-US" sz="4000" b="1" dirty="0">
              <a:solidFill>
                <a:schemeClr val="accent1">
                  <a:lumMod val="50000"/>
                </a:schemeClr>
              </a:solidFill>
              <a:latin typeface="Times New Roman" pitchFamily="18" charset="0"/>
              <a:cs typeface="Times New Roman" pitchFamily="18" charset="0"/>
            </a:endParaRPr>
          </a:p>
        </p:txBody>
      </p:sp>
    </p:spTree>
  </p:cSld>
  <p:clrMapOvr>
    <a:masterClrMapping/>
  </p:clrMapOvr>
  <p:transition>
    <p:wipe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643306" y="714356"/>
            <a:ext cx="4340225" cy="5054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381000" y="381000"/>
            <a:ext cx="3048000" cy="4893647"/>
          </a:xfrm>
          <a:prstGeom prst="rect">
            <a:avLst/>
          </a:prstGeom>
          <a:noFill/>
        </p:spPr>
        <p:txBody>
          <a:bodyPr wrap="square" rtlCol="0">
            <a:spAutoFit/>
          </a:bodyPr>
          <a:lstStyle/>
          <a:p>
            <a:endParaRPr lang="el-GR" sz="2400" dirty="0" smtClean="0">
              <a:latin typeface="Times New Roman" panose="02020603050405020304" pitchFamily="18" charset="0"/>
              <a:cs typeface="Times New Roman" panose="02020603050405020304" pitchFamily="18" charset="0"/>
            </a:endParaRPr>
          </a:p>
          <a:p>
            <a:endParaRPr lang="el-GR" sz="2400" dirty="0" smtClean="0">
              <a:latin typeface="Times New Roman" panose="02020603050405020304" pitchFamily="18" charset="0"/>
              <a:cs typeface="Times New Roman" panose="02020603050405020304" pitchFamily="18" charset="0"/>
            </a:endParaRPr>
          </a:p>
          <a:p>
            <a:endParaRPr lang="el-GR" sz="2400" dirty="0" smtClean="0">
              <a:latin typeface="Times New Roman" panose="02020603050405020304" pitchFamily="18" charset="0"/>
              <a:cs typeface="Times New Roman" panose="02020603050405020304" pitchFamily="18" charset="0"/>
            </a:endParaRPr>
          </a:p>
          <a:p>
            <a:r>
              <a:rPr lang="el-GR" sz="2400" dirty="0" smtClean="0">
                <a:latin typeface="Times New Roman" panose="02020603050405020304" pitchFamily="18" charset="0"/>
                <a:cs typeface="Times New Roman" panose="02020603050405020304" pitchFamily="18" charset="0"/>
              </a:rPr>
              <a:t>Πασχαλινό παζάρι με χειροποίητες κατασκευές από εθελοντές της ομάδας στο </a:t>
            </a:r>
            <a:r>
              <a:rPr lang="en-US" sz="2400" dirty="0" err="1" smtClean="0">
                <a:latin typeface="Times New Roman" panose="02020603050405020304" pitchFamily="18" charset="0"/>
                <a:cs typeface="Times New Roman" panose="02020603050405020304" pitchFamily="18" charset="0"/>
              </a:rPr>
              <a:t>Talos</a:t>
            </a:r>
            <a:r>
              <a:rPr lang="en-US" sz="2400" dirty="0" smtClean="0">
                <a:latin typeface="Times New Roman" panose="02020603050405020304" pitchFamily="18" charset="0"/>
                <a:cs typeface="Times New Roman" panose="02020603050405020304" pitchFamily="18" charset="0"/>
              </a:rPr>
              <a:t> Plaza.</a:t>
            </a:r>
            <a:r>
              <a:rPr lang="el-GR" sz="2400" dirty="0" smtClean="0">
                <a:latin typeface="Times New Roman" panose="02020603050405020304" pitchFamily="18" charset="0"/>
                <a:cs typeface="Times New Roman" panose="02020603050405020304" pitchFamily="18" charset="0"/>
              </a:rPr>
              <a:t> Σκοπός μας ήταν η ενίσχυση του σωματείου αλλά και του έργου που προσφέρει. (2016)</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167472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4800600" y="152400"/>
            <a:ext cx="3883285" cy="2961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85786" y="4071942"/>
            <a:ext cx="6983986"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81000" y="285728"/>
            <a:ext cx="4114800" cy="1200329"/>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2ος </a:t>
            </a:r>
            <a:r>
              <a:rPr lang="el-GR" sz="2400" dirty="0" err="1" smtClean="0">
                <a:latin typeface="Times New Roman" panose="02020603050405020304" pitchFamily="18" charset="0"/>
                <a:cs typeface="Times New Roman" panose="02020603050405020304" pitchFamily="18" charset="0"/>
              </a:rPr>
              <a:t>Παιχνιδομαραθώνιος</a:t>
            </a:r>
            <a:r>
              <a:rPr lang="el-GR" sz="2400" dirty="0" smtClean="0">
                <a:latin typeface="Times New Roman" panose="02020603050405020304" pitchFamily="18" charset="0"/>
                <a:cs typeface="Times New Roman" panose="02020603050405020304" pitchFamily="18" charset="0"/>
              </a:rPr>
              <a:t> με τον τίτλο «Για πάντα παιδιά» στο </a:t>
            </a:r>
            <a:r>
              <a:rPr lang="el-GR" sz="2400" dirty="0" err="1" smtClean="0">
                <a:latin typeface="Times New Roman" panose="02020603050405020304" pitchFamily="18" charset="0"/>
                <a:cs typeface="Times New Roman" panose="02020603050405020304" pitchFamily="18" charset="0"/>
              </a:rPr>
              <a:t>Παγκρήτιο</a:t>
            </a:r>
            <a:r>
              <a:rPr lang="el-GR" sz="2400" dirty="0" smtClean="0">
                <a:latin typeface="Times New Roman" panose="02020603050405020304" pitchFamily="18" charset="0"/>
                <a:cs typeface="Times New Roman" panose="02020603050405020304" pitchFamily="18" charset="0"/>
              </a:rPr>
              <a:t> Στάδιο. (2016)</a:t>
            </a:r>
            <a:endParaRPr lang="el-GR" sz="2400" dirty="0">
              <a:latin typeface="Times New Roman" panose="02020603050405020304" pitchFamily="18" charset="0"/>
              <a:cs typeface="Times New Roman" panose="02020603050405020304" pitchFamily="18" charset="0"/>
            </a:endParaRPr>
          </a:p>
        </p:txBody>
      </p:sp>
      <p:pic>
        <p:nvPicPr>
          <p:cNvPr id="7" name="6 - Εικόνα" descr="13332838_1011306402271978_3391272783845661609_n.jpg"/>
          <p:cNvPicPr>
            <a:picLocks noChangeAspect="1"/>
          </p:cNvPicPr>
          <p:nvPr/>
        </p:nvPicPr>
        <p:blipFill>
          <a:blip r:embed="rId4"/>
          <a:stretch>
            <a:fillRect/>
          </a:stretch>
        </p:blipFill>
        <p:spPr>
          <a:xfrm>
            <a:off x="357158" y="1500174"/>
            <a:ext cx="4000528" cy="2643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621083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810000" y="609600"/>
            <a:ext cx="4876799"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85786" y="3500438"/>
            <a:ext cx="5046134" cy="2838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04800" y="928670"/>
            <a:ext cx="3276600" cy="1569660"/>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Σε συνεργασία με την εταιρεία </a:t>
            </a:r>
            <a:r>
              <a:rPr lang="en-US" sz="2400" dirty="0" err="1" smtClean="0">
                <a:latin typeface="Times New Roman" panose="02020603050405020304" pitchFamily="18" charset="0"/>
                <a:cs typeface="Times New Roman" panose="02020603050405020304" pitchFamily="18" charset="0"/>
              </a:rPr>
              <a:t>Sanitas</a:t>
            </a:r>
            <a:r>
              <a:rPr lang="en-US" sz="2400" dirty="0" smtClean="0">
                <a:latin typeface="Times New Roman" panose="02020603050405020304" pitchFamily="18" charset="0"/>
                <a:cs typeface="Times New Roman" panose="02020603050405020304" pitchFamily="18" charset="0"/>
              </a:rPr>
              <a:t> </a:t>
            </a:r>
            <a:r>
              <a:rPr lang="el-GR" sz="2400" dirty="0" smtClean="0">
                <a:latin typeface="Times New Roman" panose="02020603050405020304" pitchFamily="18" charset="0"/>
                <a:cs typeface="Times New Roman" panose="02020603050405020304" pitchFamily="18" charset="0"/>
              </a:rPr>
              <a:t>καθαρίσαμε την παραλία του </a:t>
            </a:r>
            <a:r>
              <a:rPr lang="el-GR" sz="2400" dirty="0" err="1" smtClean="0">
                <a:latin typeface="Times New Roman" panose="02020603050405020304" pitchFamily="18" charset="0"/>
                <a:cs typeface="Times New Roman" panose="02020603050405020304" pitchFamily="18" charset="0"/>
              </a:rPr>
              <a:t>Καρτερού</a:t>
            </a:r>
            <a:r>
              <a:rPr lang="el-GR" sz="2400" dirty="0" smtClean="0">
                <a:latin typeface="Times New Roman" panose="02020603050405020304" pitchFamily="18" charset="0"/>
                <a:cs typeface="Times New Roman" panose="02020603050405020304" pitchFamily="18" charset="0"/>
              </a:rPr>
              <a:t>. (2016)</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75652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857224" y="3071810"/>
            <a:ext cx="6786610" cy="29527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04800" y="152400"/>
            <a:ext cx="7696224" cy="2677656"/>
          </a:xfrm>
          <a:prstGeom prst="rect">
            <a:avLst/>
          </a:prstGeom>
          <a:noFill/>
        </p:spPr>
        <p:txBody>
          <a:bodyPr wrap="square" rtlCol="0">
            <a:spAutoFit/>
          </a:bodyPr>
          <a:lstStyle/>
          <a:p>
            <a:r>
              <a:rPr lang="el-GR" sz="2000" dirty="0" smtClean="0">
                <a:latin typeface="Times New Roman" panose="02020603050405020304" pitchFamily="18" charset="0"/>
                <a:cs typeface="Times New Roman" panose="02020603050405020304" pitchFamily="18" charset="0"/>
              </a:rPr>
              <a:t>Το ξεκίνημα μιας καινούριας συνεργασίας με τον σύλλογο εκπαιδευτικών «Δομίνικος Θεοτοκόπουλος» και τον Σύλλογο Βιβλιοπωλών. Τα συγκεκριμένα καλάθια έχουν τοποθετηθεί από τον Σεπτέμβριο 2016 σε 27 βιβλιοπωλεία σε όλο τον νομό. Μόλις τα Σχολικά Καλάθια Αλληλεγγύης γεμίσουν τα μοιράζουμε σε οικογένειες και στα σχολεία όπου μαθητές υστερούν στο να αγοράσουν τα απαραίτητα για την σχολική τους χρονιά</a:t>
            </a:r>
            <a:r>
              <a:rPr lang="el-GR" sz="2400" dirty="0" smtClean="0">
                <a:latin typeface="Times New Roman" panose="02020603050405020304" pitchFamily="18" charset="0"/>
                <a:cs typeface="Times New Roman" panose="02020603050405020304" pitchFamily="18" charset="0"/>
              </a:rPr>
              <a:t>.</a:t>
            </a:r>
          </a:p>
          <a:p>
            <a:r>
              <a:rPr lang="el-GR" sz="2400" dirty="0" smtClean="0">
                <a:latin typeface="Times New Roman" panose="02020603050405020304" pitchFamily="18" charset="0"/>
                <a:cs typeface="Times New Roman" panose="02020603050405020304" pitchFamily="18" charset="0"/>
              </a:rPr>
              <a:t>(2016 – παρόν)</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490471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cstate="print">
            <a:extLst>
              <a:ext uri="{28A0092B-C50C-407E-A947-70E740481C1C}">
                <a14:useLocalDpi xmlns="" xmlns:a14="http://schemas.microsoft.com/office/drawing/2010/main" val="0"/>
              </a:ext>
            </a:extLst>
          </a:blip>
          <a:stretch>
            <a:fillRect/>
          </a:stretch>
        </p:blipFill>
        <p:spPr>
          <a:xfrm>
            <a:off x="642910" y="357166"/>
            <a:ext cx="3846285" cy="2884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429256" y="785794"/>
            <a:ext cx="325755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33400" y="3733800"/>
            <a:ext cx="4724400" cy="1938992"/>
          </a:xfrm>
          <a:prstGeom prst="rect">
            <a:avLst/>
          </a:prstGeom>
          <a:noFill/>
        </p:spPr>
        <p:txBody>
          <a:bodyPr wrap="square" rtlCol="0">
            <a:spAutoFit/>
          </a:bodyPr>
          <a:lstStyle/>
          <a:p>
            <a:r>
              <a:rPr lang="el-GR" sz="2000" dirty="0" smtClean="0">
                <a:latin typeface="Times New Roman" panose="02020603050405020304" pitchFamily="18" charset="0"/>
                <a:cs typeface="Times New Roman" panose="02020603050405020304" pitchFamily="18" charset="0"/>
              </a:rPr>
              <a:t>Εκδήλωση σε συνεργασία με την Μαρία </a:t>
            </a:r>
            <a:r>
              <a:rPr lang="el-GR" sz="2000" dirty="0" err="1" smtClean="0">
                <a:latin typeface="Times New Roman" panose="02020603050405020304" pitchFamily="18" charset="0"/>
                <a:cs typeface="Times New Roman" panose="02020603050405020304" pitchFamily="18" charset="0"/>
              </a:rPr>
              <a:t>Λιουδάκη</a:t>
            </a:r>
            <a:r>
              <a:rPr lang="el-GR" sz="2000" dirty="0" smtClean="0">
                <a:latin typeface="Times New Roman" panose="02020603050405020304" pitchFamily="18" charset="0"/>
                <a:cs typeface="Times New Roman" panose="02020603050405020304" pitchFamily="18" charset="0"/>
              </a:rPr>
              <a:t> για ένα Σαββατοκύριακο Ευεξίας &amp; Χαλάρωσης. Τα έσοδα από αυτή την συγκέντρωση πήγαν στην αγορά σομπών για τις οικογένειες που στηρίζουμε αλλά και την αγορά τροφίμων. (2016)</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545132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5029200" y="65314"/>
            <a:ext cx="3578225" cy="3578225"/>
          </a:xfrm>
          <a:prstGeom prst="rect">
            <a:avLst/>
          </a:prstGeom>
          <a:ln>
            <a:noFill/>
          </a:ln>
          <a:effectLst>
            <a:softEdge rad="112500"/>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4800" y="76200"/>
            <a:ext cx="4470400" cy="3352800"/>
          </a:xfrm>
          <a:prstGeom prst="rect">
            <a:avLst/>
          </a:prstGeom>
          <a:ln>
            <a:noFill/>
          </a:ln>
          <a:effectLst>
            <a:softEdge rad="112500"/>
          </a:effectLst>
        </p:spPr>
      </p:pic>
      <p:sp>
        <p:nvSpPr>
          <p:cNvPr id="6" name="TextBox 5"/>
          <p:cNvSpPr txBox="1"/>
          <p:nvPr/>
        </p:nvSpPr>
        <p:spPr>
          <a:xfrm>
            <a:off x="685800" y="4114800"/>
            <a:ext cx="6858000" cy="1938992"/>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Χριστουγεννιάτικο παζάρι για την ενίσχυση της εθελοντικής μας ομάδας, αλλά και του έργου μας. Το παζάρι πραγματοποιήθηκε στο </a:t>
            </a:r>
            <a:r>
              <a:rPr lang="en-US" sz="2400" dirty="0" err="1" smtClean="0">
                <a:latin typeface="Times New Roman" panose="02020603050405020304" pitchFamily="18" charset="0"/>
                <a:cs typeface="Times New Roman" panose="02020603050405020304" pitchFamily="18" charset="0"/>
              </a:rPr>
              <a:t>Talos</a:t>
            </a:r>
            <a:r>
              <a:rPr lang="en-US" sz="2400" dirty="0" smtClean="0">
                <a:latin typeface="Times New Roman" panose="02020603050405020304" pitchFamily="18" charset="0"/>
                <a:cs typeface="Times New Roman" panose="02020603050405020304" pitchFamily="18" charset="0"/>
              </a:rPr>
              <a:t> Plaza </a:t>
            </a:r>
            <a:r>
              <a:rPr lang="el-GR" sz="2400" dirty="0" smtClean="0">
                <a:latin typeface="Times New Roman" panose="02020603050405020304" pitchFamily="18" charset="0"/>
                <a:cs typeface="Times New Roman" panose="02020603050405020304" pitchFamily="18" charset="0"/>
              </a:rPr>
              <a:t>και οι κατασκευές έγιναν από τους εθελοντές της ομάδας μας.(2016)</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252900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714744" y="1000108"/>
            <a:ext cx="4714908" cy="2786083"/>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81000" y="142852"/>
            <a:ext cx="6619892" cy="1200329"/>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Σεμινάριο Πρώτων Βοηθειών στο χώρο των γραφείων μας από την Ελληνική Ομάδα Διάσωσης τον. (2017)</a:t>
            </a:r>
            <a:endParaRPr lang="el-GR" sz="2400" dirty="0">
              <a:latin typeface="Times New Roman" panose="02020603050405020304" pitchFamily="18" charset="0"/>
              <a:cs typeface="Times New Roman" panose="02020603050405020304" pitchFamily="18" charset="0"/>
            </a:endParaRPr>
          </a:p>
        </p:txBody>
      </p:sp>
      <p:pic>
        <p:nvPicPr>
          <p:cNvPr id="5" name="4 - Εικόνα" descr="17458009_1272188406183775_7277658152836476673_n.jpg"/>
          <p:cNvPicPr>
            <a:picLocks noChangeAspect="1"/>
          </p:cNvPicPr>
          <p:nvPr/>
        </p:nvPicPr>
        <p:blipFill>
          <a:blip r:embed="rId3"/>
          <a:stretch>
            <a:fillRect/>
          </a:stretch>
        </p:blipFill>
        <p:spPr>
          <a:xfrm>
            <a:off x="285720" y="3286124"/>
            <a:ext cx="4929190" cy="3357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804107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57158" y="214290"/>
            <a:ext cx="4000528" cy="3714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00562" y="1500174"/>
            <a:ext cx="4008601" cy="33337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85800" y="5143512"/>
            <a:ext cx="7162800" cy="1200329"/>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Συμμετοχή στην Πανελλήνια δράση </a:t>
            </a:r>
            <a:r>
              <a:rPr lang="en-US" sz="2400" dirty="0" smtClean="0">
                <a:latin typeface="Times New Roman" panose="02020603050405020304" pitchFamily="18" charset="0"/>
                <a:cs typeface="Times New Roman" panose="02020603050405020304" pitchFamily="18" charset="0"/>
              </a:rPr>
              <a:t>Let’s Do It Greece</a:t>
            </a:r>
            <a:r>
              <a:rPr lang="el-GR" sz="2400" dirty="0" smtClean="0">
                <a:latin typeface="Times New Roman" panose="02020603050405020304" pitchFamily="18" charset="0"/>
                <a:cs typeface="Times New Roman" panose="02020603050405020304" pitchFamily="18" charset="0"/>
              </a:rPr>
              <a:t>. Καλλωπίζοντας και καθαρίζοντας το πάρκο δίπλα από το παλαιό σχολείο </a:t>
            </a:r>
            <a:r>
              <a:rPr lang="el-GR" sz="2400" dirty="0" err="1" smtClean="0">
                <a:latin typeface="Times New Roman" panose="02020603050405020304" pitchFamily="18" charset="0"/>
                <a:cs typeface="Times New Roman" panose="02020603050405020304" pitchFamily="18" charset="0"/>
              </a:rPr>
              <a:t>Καπετανάκειο</a:t>
            </a:r>
            <a:r>
              <a:rPr lang="el-GR" sz="2400" dirty="0" smtClean="0">
                <a:latin typeface="Times New Roman" panose="02020603050405020304" pitchFamily="18" charset="0"/>
                <a:cs typeface="Times New Roman" panose="02020603050405020304" pitchFamily="18" charset="0"/>
              </a:rPr>
              <a:t>. (2 Απρίλη 2017)</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732000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156832" y="79601"/>
            <a:ext cx="4502148" cy="3778027"/>
          </a:xfrm>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4800" y="90487"/>
            <a:ext cx="3644900" cy="3624265"/>
          </a:xfrm>
          <a:prstGeom prst="rect">
            <a:avLst/>
          </a:prstGeom>
        </p:spPr>
      </p:pic>
      <p:sp>
        <p:nvSpPr>
          <p:cNvPr id="6" name="TextBox 5"/>
          <p:cNvSpPr txBox="1"/>
          <p:nvPr/>
        </p:nvSpPr>
        <p:spPr>
          <a:xfrm>
            <a:off x="285720" y="4286256"/>
            <a:ext cx="8143932" cy="1631216"/>
          </a:xfrm>
          <a:prstGeom prst="rect">
            <a:avLst/>
          </a:prstGeom>
          <a:noFill/>
        </p:spPr>
        <p:txBody>
          <a:bodyPr wrap="square" rtlCol="0">
            <a:spAutoFit/>
          </a:bodyPr>
          <a:lstStyle/>
          <a:p>
            <a:r>
              <a:rPr lang="el-GR" sz="2000" dirty="0" smtClean="0">
                <a:latin typeface="Times New Roman" panose="02020603050405020304" pitchFamily="18" charset="0"/>
                <a:cs typeface="Times New Roman" panose="02020603050405020304" pitchFamily="18" charset="0"/>
              </a:rPr>
              <a:t>Μια από τις μεγάλες μας δράσεις για το πρώτο εξάμηνο του 2017 ήταν το </a:t>
            </a:r>
            <a:r>
              <a:rPr lang="en-US" sz="2000" dirty="0" err="1" smtClean="0">
                <a:latin typeface="Times New Roman" panose="02020603050405020304" pitchFamily="18" charset="0"/>
                <a:cs typeface="Times New Roman" panose="02020603050405020304" pitchFamily="18" charset="0"/>
              </a:rPr>
              <a:t>Zumbathon</a:t>
            </a:r>
            <a:r>
              <a:rPr lang="en-US" sz="2000" dirty="0" smtClean="0">
                <a:latin typeface="Times New Roman" panose="02020603050405020304" pitchFamily="18" charset="0"/>
                <a:cs typeface="Times New Roman" panose="02020603050405020304" pitchFamily="18" charset="0"/>
              </a:rPr>
              <a:t>. Zumba Instructors </a:t>
            </a:r>
            <a:r>
              <a:rPr lang="el-GR" sz="2000" dirty="0" smtClean="0">
                <a:latin typeface="Times New Roman" panose="02020603050405020304" pitchFamily="18" charset="0"/>
                <a:cs typeface="Times New Roman" panose="02020603050405020304" pitchFamily="18" charset="0"/>
              </a:rPr>
              <a:t>απ’ όλη την Κρήτη ήρθαν και μας στήριξαν σε αυτή μας την δράση που πραγματοποιήθηκε στο κλειστό γήπεδο του Τ.Ε.Ι. Ηρακλείου. Σκοπός η συλλογή χρημάτων για την κάλυψη αναγκών των οικογενειών που βοηθάμε. (2017)</a:t>
            </a: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366026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18528110_1332230783512870_1543735449794290555_n.jpg"/>
          <p:cNvPicPr>
            <a:picLocks noChangeAspect="1"/>
          </p:cNvPicPr>
          <p:nvPr/>
        </p:nvPicPr>
        <p:blipFill>
          <a:blip r:embed="rId2"/>
          <a:stretch>
            <a:fillRect/>
          </a:stretch>
        </p:blipFill>
        <p:spPr>
          <a:xfrm>
            <a:off x="214282" y="1"/>
            <a:ext cx="6215106" cy="3357562"/>
          </a:xfrm>
          <a:prstGeom prst="rect">
            <a:avLst/>
          </a:prstGeom>
          <a:ln>
            <a:noFill/>
          </a:ln>
          <a:effectLst>
            <a:softEdge rad="112500"/>
          </a:effectLst>
        </p:spPr>
      </p:pic>
      <p:pic>
        <p:nvPicPr>
          <p:cNvPr id="3" name="2 - Εικόνα" descr="18527693_1332967723439176_135537325832609292_n.jpg"/>
          <p:cNvPicPr>
            <a:picLocks noChangeAspect="1"/>
          </p:cNvPicPr>
          <p:nvPr/>
        </p:nvPicPr>
        <p:blipFill>
          <a:blip r:embed="rId3"/>
          <a:stretch>
            <a:fillRect/>
          </a:stretch>
        </p:blipFill>
        <p:spPr>
          <a:xfrm>
            <a:off x="1571604" y="3357562"/>
            <a:ext cx="6405575" cy="3143248"/>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sz="quarter" idx="1"/>
          </p:nvPr>
        </p:nvSpPr>
        <p:spPr>
          <a:xfrm>
            <a:off x="381000" y="1524000"/>
            <a:ext cx="8229600" cy="4873752"/>
          </a:xfrm>
        </p:spPr>
        <p:txBody>
          <a:bodyPr/>
          <a:lstStyle/>
          <a:p>
            <a:pPr algn="ctr">
              <a:buNone/>
            </a:pPr>
            <a:r>
              <a:rPr lang="el-GR" sz="3000" dirty="0" smtClean="0">
                <a:latin typeface="Times New Roman" pitchFamily="18" charset="0"/>
                <a:cs typeface="Times New Roman" pitchFamily="18" charset="0"/>
              </a:rPr>
              <a:t>Η ομάδα δημιουργήθηκε το 2011. Το 2013 έγινε επίσημα εθελοντικό σωματείο και πλέον αποτελείται πάνω από 70 εθελοντές εκ τον οποίων, οι 43 από αυτούς είναι ενεργοί και το 80% εξ‘ αυτών καινούρια μέλη.</a:t>
            </a:r>
          </a:p>
          <a:p>
            <a:endParaRPr lang="en-US" dirty="0"/>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285720" y="1984000"/>
            <a:ext cx="3429024" cy="4646496"/>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643438" y="1643050"/>
            <a:ext cx="3429024" cy="457203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57200" y="381000"/>
            <a:ext cx="5105400" cy="1569660"/>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Ανακύκλωση καπακιών όπου τα έσοδα πάνε σε ανθρώπους με σοβαρά προβλήματα υγείας για την κάλυψη των αναγκών τους. (2015 έως 2017)</a:t>
            </a:r>
            <a:endParaRPr lang="el-GR" sz="24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201343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3143240" y="1928802"/>
            <a:ext cx="5508208" cy="3691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52400" y="214290"/>
            <a:ext cx="8062938" cy="1569660"/>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Συμμετοχή ως εθελοντές στον φιλανθρωπικό αγώνα που πραγματοποιήθηκε στο </a:t>
            </a:r>
            <a:r>
              <a:rPr lang="el-GR" sz="2400" dirty="0" err="1" smtClean="0">
                <a:latin typeface="Times New Roman" panose="02020603050405020304" pitchFamily="18" charset="0"/>
                <a:cs typeface="Times New Roman" panose="02020603050405020304" pitchFamily="18" charset="0"/>
              </a:rPr>
              <a:t>Παγκρήτιο</a:t>
            </a:r>
            <a:r>
              <a:rPr lang="el-GR" sz="2400" dirty="0" smtClean="0">
                <a:latin typeface="Times New Roman" panose="02020603050405020304" pitchFamily="18" charset="0"/>
                <a:cs typeface="Times New Roman" panose="02020603050405020304" pitchFamily="18" charset="0"/>
              </a:rPr>
              <a:t> Στάδιο στο Ηράκλειο από τους παίκτες του </a:t>
            </a:r>
            <a:r>
              <a:rPr lang="en-US" sz="2400" dirty="0" smtClean="0">
                <a:latin typeface="Times New Roman" panose="02020603050405020304" pitchFamily="18" charset="0"/>
                <a:cs typeface="Times New Roman" panose="02020603050405020304" pitchFamily="18" charset="0"/>
              </a:rPr>
              <a:t>Euro 2004 </a:t>
            </a:r>
            <a:r>
              <a:rPr lang="el-GR" sz="2400" dirty="0" smtClean="0">
                <a:latin typeface="Times New Roman" panose="02020603050405020304" pitchFamily="18" charset="0"/>
                <a:cs typeface="Times New Roman" panose="02020603050405020304" pitchFamily="18" charset="0"/>
              </a:rPr>
              <a:t>ενάντια παλαίμαχων της ομάδας </a:t>
            </a:r>
            <a:r>
              <a:rPr lang="en-US" sz="2400" dirty="0" smtClean="0">
                <a:latin typeface="Times New Roman" panose="02020603050405020304" pitchFamily="18" charset="0"/>
                <a:cs typeface="Times New Roman" panose="02020603050405020304" pitchFamily="18" charset="0"/>
              </a:rPr>
              <a:t>Inter</a:t>
            </a:r>
            <a:r>
              <a:rPr lang="el-GR" sz="2400" dirty="0" smtClean="0">
                <a:latin typeface="Times New Roman" panose="02020603050405020304" pitchFamily="18" charset="0"/>
                <a:cs typeface="Times New Roman" panose="02020603050405020304" pitchFamily="18" charset="0"/>
              </a:rPr>
              <a:t> για φιλανθρωπικό σκοπό </a:t>
            </a:r>
            <a:r>
              <a:rPr lang="en-US" sz="2400" dirty="0" smtClean="0">
                <a:latin typeface="Times New Roman" panose="02020603050405020304" pitchFamily="18" charset="0"/>
                <a:cs typeface="Times New Roman" panose="02020603050405020304" pitchFamily="18" charset="0"/>
              </a:rPr>
              <a:t>. (2017)</a:t>
            </a:r>
            <a:endParaRPr lang="el-GR" sz="2400" dirty="0">
              <a:latin typeface="Times New Roman" panose="02020603050405020304" pitchFamily="18" charset="0"/>
              <a:cs typeface="Times New Roman" panose="02020603050405020304" pitchFamily="18" charset="0"/>
            </a:endParaRPr>
          </a:p>
        </p:txBody>
      </p:sp>
      <p:pic>
        <p:nvPicPr>
          <p:cNvPr id="6" name="5 - Εικόνα" descr="19029429_1354034994665782_7286071323709134516_n.jpg"/>
          <p:cNvPicPr>
            <a:picLocks noChangeAspect="1"/>
          </p:cNvPicPr>
          <p:nvPr/>
        </p:nvPicPr>
        <p:blipFill>
          <a:blip r:embed="rId3"/>
          <a:stretch>
            <a:fillRect/>
          </a:stretch>
        </p:blipFill>
        <p:spPr>
          <a:xfrm>
            <a:off x="285720" y="1714488"/>
            <a:ext cx="2736745" cy="49292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391707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929190" y="285728"/>
            <a:ext cx="3741512" cy="3186378"/>
          </a:xfrm>
          <a:prstGeom prst="rect">
            <a:avLst/>
          </a:prstGeom>
          <a:ln>
            <a:noFill/>
          </a:ln>
          <a:effectLst>
            <a:outerShdw blurRad="292100" dist="139700" dir="2700000" algn="tl" rotWithShape="0">
              <a:srgbClr val="333333">
                <a:alpha val="65000"/>
              </a:srgbClr>
            </a:outerShdw>
          </a:effectLst>
        </p:spPr>
      </p:pic>
      <p:pic>
        <p:nvPicPr>
          <p:cNvPr id="5" name="Εικόνα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14282" y="142852"/>
            <a:ext cx="4572000" cy="257175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93914" y="2857496"/>
            <a:ext cx="2920764" cy="3416320"/>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Συμμετοχή στις εκδηλώσεις του </a:t>
            </a:r>
            <a:r>
              <a:rPr lang="el-GR" sz="2400" dirty="0" err="1" smtClean="0">
                <a:latin typeface="Times New Roman" panose="02020603050405020304" pitchFamily="18" charset="0"/>
                <a:cs typeface="Times New Roman" panose="02020603050405020304" pitchFamily="18" charset="0"/>
              </a:rPr>
              <a:t>Τεχνόπολις</a:t>
            </a:r>
            <a:r>
              <a:rPr lang="el-GR" sz="2400" dirty="0" smtClean="0">
                <a:latin typeface="Times New Roman" panose="02020603050405020304" pitchFamily="18" charset="0"/>
                <a:cs typeface="Times New Roman" panose="02020603050405020304" pitchFamily="18" charset="0"/>
              </a:rPr>
              <a:t>, με σκοπό ο κόσμος να μάθει την ομάδα και το έργο μας, αλλά και την συλλογή σχολικών ειδών και τροφίμων. (2017)</a:t>
            </a:r>
            <a:endParaRPr lang="el-GR" sz="2400" dirty="0">
              <a:latin typeface="Times New Roman" panose="02020603050405020304" pitchFamily="18" charset="0"/>
              <a:cs typeface="Times New Roman" panose="02020603050405020304" pitchFamily="18" charset="0"/>
            </a:endParaRPr>
          </a:p>
        </p:txBody>
      </p:sp>
      <p:pic>
        <p:nvPicPr>
          <p:cNvPr id="7" name="6 - Εικόνα" descr="19510658_1378393605563254_1668466543847389644_n.jpg"/>
          <p:cNvPicPr>
            <a:picLocks noChangeAspect="1"/>
          </p:cNvPicPr>
          <p:nvPr/>
        </p:nvPicPr>
        <p:blipFill>
          <a:blip r:embed="rId4"/>
          <a:stretch>
            <a:fillRect/>
          </a:stretch>
        </p:blipFill>
        <p:spPr>
          <a:xfrm>
            <a:off x="3357554" y="3643314"/>
            <a:ext cx="4722813" cy="2857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373638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4000496" y="214290"/>
            <a:ext cx="4673600" cy="3505200"/>
          </a:xfrm>
          <a:prstGeom prst="rect">
            <a:avLst/>
          </a:prstGeom>
          <a:ln>
            <a:noFill/>
          </a:ln>
          <a:effectLst>
            <a:softEdge rad="112500"/>
          </a:effectLst>
        </p:spPr>
      </p:pic>
      <p:sp>
        <p:nvSpPr>
          <p:cNvPr id="5" name="TextBox 4"/>
          <p:cNvSpPr txBox="1"/>
          <p:nvPr/>
        </p:nvSpPr>
        <p:spPr>
          <a:xfrm>
            <a:off x="228600" y="214290"/>
            <a:ext cx="3700458" cy="2677656"/>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1</a:t>
            </a:r>
            <a:r>
              <a:rPr lang="el-GR" sz="2400" baseline="30000" dirty="0" smtClean="0">
                <a:latin typeface="Times New Roman" panose="02020603050405020304" pitchFamily="18" charset="0"/>
                <a:cs typeface="Times New Roman" panose="02020603050405020304" pitchFamily="18" charset="0"/>
              </a:rPr>
              <a:t>η</a:t>
            </a:r>
            <a:r>
              <a:rPr lang="el-GR" sz="2400" dirty="0" smtClean="0">
                <a:latin typeface="Times New Roman" panose="02020603050405020304" pitchFamily="18" charset="0"/>
                <a:cs typeface="Times New Roman" panose="02020603050405020304" pitchFamily="18" charset="0"/>
              </a:rPr>
              <a:t> Γιορτή Εθελοντισμού, Προσφοράς και Αλληλεγγύης στο Πάρκο Γεωργιάδη. Μια δράση που την πλαισίωναν πολλές ομάδες εθελοντικές και μη του Ηρακλείου, </a:t>
            </a:r>
            <a:endParaRPr lang="el-GR" sz="2400" dirty="0">
              <a:latin typeface="Times New Roman" panose="02020603050405020304" pitchFamily="18" charset="0"/>
              <a:cs typeface="Times New Roman" panose="02020603050405020304" pitchFamily="18" charset="0"/>
            </a:endParaRPr>
          </a:p>
        </p:txBody>
      </p:sp>
      <p:pic>
        <p:nvPicPr>
          <p:cNvPr id="6" name="5 - Εικόνα" descr="21768312_1458151600920787_8201624782223460105_n.jpg"/>
          <p:cNvPicPr>
            <a:picLocks noChangeAspect="1"/>
          </p:cNvPicPr>
          <p:nvPr/>
        </p:nvPicPr>
        <p:blipFill>
          <a:blip r:embed="rId3"/>
          <a:stretch>
            <a:fillRect/>
          </a:stretch>
        </p:blipFill>
        <p:spPr>
          <a:xfrm>
            <a:off x="285720" y="3143248"/>
            <a:ext cx="5072098" cy="3381399"/>
          </a:xfrm>
          <a:prstGeom prst="rect">
            <a:avLst/>
          </a:prstGeom>
          <a:ln>
            <a:noFill/>
          </a:ln>
          <a:effectLst>
            <a:softEdge rad="112500"/>
          </a:effectLst>
        </p:spPr>
      </p:pic>
      <p:sp>
        <p:nvSpPr>
          <p:cNvPr id="7" name="6 - Ορθογώνιο"/>
          <p:cNvSpPr/>
          <p:nvPr/>
        </p:nvSpPr>
        <p:spPr>
          <a:xfrm>
            <a:off x="5500694" y="3857628"/>
            <a:ext cx="2571768" cy="2308324"/>
          </a:xfrm>
          <a:prstGeom prst="rect">
            <a:avLst/>
          </a:prstGeom>
        </p:spPr>
        <p:txBody>
          <a:bodyPr wrap="square">
            <a:spAutoFit/>
          </a:bodyPr>
          <a:lstStyle/>
          <a:p>
            <a:r>
              <a:rPr lang="el-GR" dirty="0" smtClean="0">
                <a:latin typeface="Times New Roman" panose="02020603050405020304" pitchFamily="18" charset="0"/>
                <a:cs typeface="Times New Roman" panose="02020603050405020304" pitchFamily="18" charset="0"/>
              </a:rPr>
              <a:t>έτσι ώστε να ενημερωθεί ο κόσμος του Ηρακλείου για τα έργα των ομάδων μας. Παράλληλα μαζεύαμε τρόφιμα, σχολικά είδη, είδη προσωπικής υγιεινής και καπάκια. (2017)</a:t>
            </a:r>
            <a:endParaRPr lang="el-GR" dirty="0"/>
          </a:p>
        </p:txBody>
      </p:sp>
    </p:spTree>
    <p:extLst>
      <p:ext uri="{BB962C8B-B14F-4D97-AF65-F5344CB8AC3E}">
        <p14:creationId xmlns="" xmlns:p14="http://schemas.microsoft.com/office/powerpoint/2010/main" val="2997102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21766746_1458147810921166_6907504500782967468_n.jpg"/>
          <p:cNvPicPr>
            <a:picLocks noChangeAspect="1"/>
          </p:cNvPicPr>
          <p:nvPr/>
        </p:nvPicPr>
        <p:blipFill>
          <a:blip r:embed="rId2"/>
          <a:stretch>
            <a:fillRect/>
          </a:stretch>
        </p:blipFill>
        <p:spPr>
          <a:xfrm>
            <a:off x="357158" y="285728"/>
            <a:ext cx="3929090" cy="3786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2 - Εικόνα" descr="21766565_1458149204254360_7684517890758536352_n.jpg"/>
          <p:cNvPicPr>
            <a:picLocks noChangeAspect="1"/>
          </p:cNvPicPr>
          <p:nvPr/>
        </p:nvPicPr>
        <p:blipFill>
          <a:blip r:embed="rId3"/>
          <a:stretch>
            <a:fillRect/>
          </a:stretch>
        </p:blipFill>
        <p:spPr>
          <a:xfrm>
            <a:off x="4357686" y="2071678"/>
            <a:ext cx="4143404" cy="3619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sz="quarter" idx="1"/>
          </p:nvPr>
        </p:nvPicPr>
        <p:blipFill>
          <a:blip r:embed="rId2">
            <a:extLst>
              <a:ext uri="{28A0092B-C50C-407E-A947-70E740481C1C}">
                <a14:useLocalDpi xmlns="" xmlns:a14="http://schemas.microsoft.com/office/drawing/2010/main" val="0"/>
              </a:ext>
            </a:extLst>
          </a:blip>
          <a:stretch>
            <a:fillRect/>
          </a:stretch>
        </p:blipFill>
        <p:spPr>
          <a:xfrm>
            <a:off x="5638800" y="228600"/>
            <a:ext cx="2680493" cy="487362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85800" y="609600"/>
            <a:ext cx="4114800" cy="2308324"/>
          </a:xfrm>
          <a:prstGeom prst="rect">
            <a:avLst/>
          </a:prstGeom>
          <a:noFill/>
        </p:spPr>
        <p:txBody>
          <a:bodyPr wrap="square" rtlCol="0">
            <a:spAutoFit/>
          </a:bodyPr>
          <a:lstStyle/>
          <a:p>
            <a:r>
              <a:rPr lang="el-GR" sz="2400" dirty="0" smtClean="0">
                <a:latin typeface="Times New Roman" panose="02020603050405020304" pitchFamily="18" charset="0"/>
                <a:cs typeface="Times New Roman" panose="02020603050405020304" pitchFamily="18" charset="0"/>
              </a:rPr>
              <a:t>Κάδοι ανακύκλωσης για πλαστικά καπάκια τοποθετήθηκαν σε διάφορα κεντρικά σημεία της πόλης. Μία προσπάθεια με αρωγό τον Δήμο Ηρακλείου. (2017)</a:t>
            </a:r>
            <a:endParaRPr lang="el-GR" sz="2400" dirty="0">
              <a:latin typeface="Times New Roman" panose="02020603050405020304" pitchFamily="18" charset="0"/>
              <a:cs typeface="Times New Roman" panose="02020603050405020304" pitchFamily="18" charset="0"/>
            </a:endParaRPr>
          </a:p>
        </p:txBody>
      </p:sp>
      <p:pic>
        <p:nvPicPr>
          <p:cNvPr id="6" name="5 - Εικόνα" descr="22365397_1470349546367659_2689761291821133508_n.jpg"/>
          <p:cNvPicPr>
            <a:picLocks noChangeAspect="1"/>
          </p:cNvPicPr>
          <p:nvPr/>
        </p:nvPicPr>
        <p:blipFill>
          <a:blip r:embed="rId3"/>
          <a:stretch>
            <a:fillRect/>
          </a:stretch>
        </p:blipFill>
        <p:spPr>
          <a:xfrm>
            <a:off x="428596" y="3214686"/>
            <a:ext cx="4714876" cy="31811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153590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972452" cy="2154230"/>
          </a:xfrm>
        </p:spPr>
        <p:txBody>
          <a:bodyPr>
            <a:noAutofit/>
          </a:bodyPr>
          <a:lstStyle/>
          <a:p>
            <a:r>
              <a:rPr lang="el-GR" sz="1600" b="1" dirty="0" smtClean="0">
                <a:latin typeface="Times New Roman" pitchFamily="18" charset="0"/>
                <a:cs typeface="Times New Roman" pitchFamily="18" charset="0"/>
              </a:rPr>
              <a:t>Κάνουμε Πράξη την Αγάπη !!!! Έτσι και </a:t>
            </a:r>
            <a:r>
              <a:rPr lang="el-GR" sz="1600" b="1" dirty="0" err="1" smtClean="0">
                <a:latin typeface="Times New Roman" pitchFamily="18" charset="0"/>
                <a:cs typeface="Times New Roman" pitchFamily="18" charset="0"/>
              </a:rPr>
              <a:t>εμείσ</a:t>
            </a:r>
            <a:r>
              <a:rPr lang="el-GR" sz="1600" b="1" dirty="0" smtClean="0">
                <a:latin typeface="Times New Roman" pitchFamily="18" charset="0"/>
                <a:cs typeface="Times New Roman" pitchFamily="18" charset="0"/>
              </a:rPr>
              <a:t> βάλαμε τις </a:t>
            </a:r>
            <a:r>
              <a:rPr lang="el-GR" sz="1600" b="1" dirty="0" err="1" smtClean="0">
                <a:latin typeface="Times New Roman" pitchFamily="18" charset="0"/>
                <a:cs typeface="Times New Roman" pitchFamily="18" charset="0"/>
              </a:rPr>
              <a:t>φόρμεσ</a:t>
            </a:r>
            <a:r>
              <a:rPr lang="el-GR" sz="1600" b="1" dirty="0" smtClean="0">
                <a:latin typeface="Times New Roman" pitchFamily="18" charset="0"/>
                <a:cs typeface="Times New Roman" pitchFamily="18" charset="0"/>
              </a:rPr>
              <a:t> και πάνω από 60 </a:t>
            </a:r>
            <a:r>
              <a:rPr lang="el-GR" sz="1600" b="1" dirty="0" err="1" smtClean="0">
                <a:latin typeface="Times New Roman" pitchFamily="18" charset="0"/>
                <a:cs typeface="Times New Roman" pitchFamily="18" charset="0"/>
              </a:rPr>
              <a:t>εθελοντάρεσ</a:t>
            </a:r>
            <a:r>
              <a:rPr lang="el-GR" sz="1600" b="1" dirty="0" smtClean="0">
                <a:latin typeface="Times New Roman" pitchFamily="18" charset="0"/>
                <a:cs typeface="Times New Roman" pitchFamily="18" charset="0"/>
              </a:rPr>
              <a:t> ,φτιάξαμε εσωτερικά ένα σπίτι στο Παιδικό Χωριό SOS Κρήτης !! </a:t>
            </a:r>
            <a:br>
              <a:rPr lang="el-GR" sz="1600" b="1" dirty="0" smtClean="0">
                <a:latin typeface="Times New Roman" pitchFamily="18" charset="0"/>
                <a:cs typeface="Times New Roman" pitchFamily="18" charset="0"/>
              </a:rPr>
            </a:br>
            <a:r>
              <a:rPr lang="el-GR" sz="1600" b="1" dirty="0" smtClean="0">
                <a:latin typeface="Times New Roman" pitchFamily="18" charset="0"/>
                <a:cs typeface="Times New Roman" pitchFamily="18" charset="0"/>
              </a:rPr>
              <a:t>Ευχαριστούμε το ESN </a:t>
            </a:r>
            <a:r>
              <a:rPr lang="el-GR" sz="1600" b="1" dirty="0" err="1" smtClean="0">
                <a:latin typeface="Times New Roman" pitchFamily="18" charset="0"/>
                <a:cs typeface="Times New Roman" pitchFamily="18" charset="0"/>
              </a:rPr>
              <a:t>Erasmus</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in</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Herakleion</a:t>
            </a:r>
            <a:r>
              <a:rPr lang="el-GR" sz="1600" b="1" dirty="0" smtClean="0">
                <a:latin typeface="Times New Roman" pitchFamily="18" charset="0"/>
                <a:cs typeface="Times New Roman" pitchFamily="18" charset="0"/>
              </a:rPr>
              <a:t> που ήταν στο πλευρό </a:t>
            </a:r>
            <a:r>
              <a:rPr lang="el-GR" sz="1600" b="1" dirty="0" err="1" smtClean="0">
                <a:latin typeface="Times New Roman" pitchFamily="18" charset="0"/>
                <a:cs typeface="Times New Roman" pitchFamily="18" charset="0"/>
              </a:rPr>
              <a:t>μασ</a:t>
            </a:r>
            <a:r>
              <a:rPr lang="el-GR" sz="1600" b="1" dirty="0" smtClean="0">
                <a:latin typeface="Times New Roman" pitchFamily="18" charset="0"/>
                <a:cs typeface="Times New Roman" pitchFamily="18" charset="0"/>
              </a:rPr>
              <a:t> και δώσαμε ένα δυναμικό παλμό !!!</a:t>
            </a:r>
            <a:br>
              <a:rPr lang="el-GR" sz="1600" b="1" dirty="0" smtClean="0">
                <a:latin typeface="Times New Roman" pitchFamily="18" charset="0"/>
                <a:cs typeface="Times New Roman" pitchFamily="18" charset="0"/>
              </a:rPr>
            </a:br>
            <a:r>
              <a:rPr lang="el-GR" sz="1600" b="1" dirty="0" smtClean="0">
                <a:latin typeface="Times New Roman" pitchFamily="18" charset="0"/>
                <a:cs typeface="Times New Roman" pitchFamily="18" charset="0"/>
              </a:rPr>
              <a:t>Από το πρωί βρισκόμασταν στα Παιδικά </a:t>
            </a:r>
            <a:r>
              <a:rPr lang="el-GR" sz="1600" b="1" dirty="0" err="1" smtClean="0">
                <a:latin typeface="Times New Roman" pitchFamily="18" charset="0"/>
                <a:cs typeface="Times New Roman" pitchFamily="18" charset="0"/>
              </a:rPr>
              <a:t>Χωρια</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sos</a:t>
            </a:r>
            <a:r>
              <a:rPr lang="el-GR" sz="1600" b="1" dirty="0" smtClean="0">
                <a:latin typeface="Times New Roman" pitchFamily="18" charset="0"/>
                <a:cs typeface="Times New Roman" pitchFamily="18" charset="0"/>
              </a:rPr>
              <a:t> και επιπλώσαμε ένα από τα σπίτια που θα στεγάσουν παιδιά με </a:t>
            </a:r>
            <a:r>
              <a:rPr lang="el-GR" sz="1600" b="1" dirty="0" err="1" smtClean="0">
                <a:latin typeface="Times New Roman" pitchFamily="18" charset="0"/>
                <a:cs typeface="Times New Roman" pitchFamily="18" charset="0"/>
              </a:rPr>
              <a:t>τισ</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μαμάδεσ</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τουσ</a:t>
            </a:r>
            <a:r>
              <a:rPr lang="el-GR" sz="1600" b="1" dirty="0" smtClean="0">
                <a:latin typeface="Times New Roman" pitchFamily="18" charset="0"/>
                <a:cs typeface="Times New Roman" pitchFamily="18" charset="0"/>
              </a:rPr>
              <a:t>. Από το 0 λοιπόν φτιάξαμε κρεβάτια, </a:t>
            </a:r>
            <a:r>
              <a:rPr lang="el-GR" sz="1600" b="1" dirty="0" err="1" smtClean="0">
                <a:latin typeface="Times New Roman" pitchFamily="18" charset="0"/>
                <a:cs typeface="Times New Roman" pitchFamily="18" charset="0"/>
              </a:rPr>
              <a:t>ραφιέρεσ</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καρέκλεσ,τραπέζια</a:t>
            </a:r>
            <a:r>
              <a:rPr lang="el-GR" sz="1600" b="1" dirty="0" smtClean="0">
                <a:latin typeface="Times New Roman" pitchFamily="18" charset="0"/>
                <a:cs typeface="Times New Roman" pitchFamily="18" charset="0"/>
              </a:rPr>
              <a:t> </a:t>
            </a:r>
            <a:r>
              <a:rPr lang="el-GR" sz="1600" b="1" dirty="0" err="1" smtClean="0">
                <a:latin typeface="Times New Roman" pitchFamily="18" charset="0"/>
                <a:cs typeface="Times New Roman" pitchFamily="18" charset="0"/>
              </a:rPr>
              <a:t>καναπέδεσ</a:t>
            </a:r>
            <a:r>
              <a:rPr lang="el-GR" sz="1600" b="1" dirty="0" smtClean="0">
                <a:latin typeface="Times New Roman" pitchFamily="18" charset="0"/>
                <a:cs typeface="Times New Roman" pitchFamily="18" charset="0"/>
              </a:rPr>
              <a:t>!!! Γιατί όλοι μαζί μπορούμε!!!</a:t>
            </a:r>
            <a:endParaRPr lang="el-GR" sz="1600" b="1" dirty="0">
              <a:latin typeface="Times New Roman" pitchFamily="18" charset="0"/>
              <a:cs typeface="Times New Roman" pitchFamily="18" charset="0"/>
            </a:endParaRPr>
          </a:p>
        </p:txBody>
      </p:sp>
      <p:pic>
        <p:nvPicPr>
          <p:cNvPr id="4" name="3 - Θέση περιεχομένου" descr="23621244_1505212816214665_3934650136599436493_n.jpg"/>
          <p:cNvPicPr>
            <a:picLocks noGrp="1" noChangeAspect="1"/>
          </p:cNvPicPr>
          <p:nvPr>
            <p:ph sz="quarter" idx="1"/>
          </p:nvPr>
        </p:nvPicPr>
        <p:blipFill>
          <a:blip r:embed="rId2"/>
          <a:stretch>
            <a:fillRect/>
          </a:stretch>
        </p:blipFill>
        <p:spPr>
          <a:xfrm>
            <a:off x="428596" y="2714620"/>
            <a:ext cx="7448550" cy="37814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19702478_1386735944729020_611223041306647921_n.jpg"/>
          <p:cNvPicPr>
            <a:picLocks noChangeAspect="1"/>
          </p:cNvPicPr>
          <p:nvPr/>
        </p:nvPicPr>
        <p:blipFill>
          <a:blip r:embed="rId2"/>
          <a:stretch>
            <a:fillRect/>
          </a:stretch>
        </p:blipFill>
        <p:spPr>
          <a:xfrm>
            <a:off x="4000496" y="2357430"/>
            <a:ext cx="3857652" cy="4000480"/>
          </a:xfrm>
          <a:prstGeom prst="rect">
            <a:avLst/>
          </a:prstGeom>
        </p:spPr>
      </p:pic>
      <p:sp>
        <p:nvSpPr>
          <p:cNvPr id="4" name="3 - Στρογγυλεμένο ορθογώνιο"/>
          <p:cNvSpPr/>
          <p:nvPr/>
        </p:nvSpPr>
        <p:spPr>
          <a:xfrm>
            <a:off x="357158" y="357166"/>
            <a:ext cx="3143272" cy="39290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schemeClr val="tx1"/>
                </a:solidFill>
              </a:rPr>
              <a:t>Προσπάθεια μείωσης της πλαστικής σακούλας , με την δημιουργία πάνινης </a:t>
            </a:r>
            <a:r>
              <a:rPr lang="el-GR" sz="2000" dirty="0" err="1" smtClean="0">
                <a:solidFill>
                  <a:schemeClr val="tx1"/>
                </a:solidFill>
              </a:rPr>
              <a:t>τσάντας…προς</a:t>
            </a:r>
            <a:r>
              <a:rPr lang="el-GR" sz="2000" dirty="0" smtClean="0">
                <a:solidFill>
                  <a:schemeClr val="tx1"/>
                </a:solidFill>
              </a:rPr>
              <a:t> χρήση.</a:t>
            </a:r>
            <a:endParaRPr lang="el-GR" sz="200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57158" y="500042"/>
            <a:ext cx="8215370" cy="178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rPr>
              <a:t>Έχουμε καταγεγραμμένες 157 οικογένειες και μεμονωμένα άτομα.</a:t>
            </a:r>
          </a:p>
          <a:p>
            <a:pPr algn="ctr"/>
            <a:r>
              <a:rPr lang="el-GR" b="1" dirty="0" smtClean="0">
                <a:solidFill>
                  <a:schemeClr val="tx1"/>
                </a:solidFill>
              </a:rPr>
              <a:t>Περισσότερες όμως </a:t>
            </a:r>
            <a:r>
              <a:rPr lang="el-GR" b="1" u="sng" dirty="0" smtClean="0">
                <a:solidFill>
                  <a:schemeClr val="tx1"/>
                </a:solidFill>
              </a:rPr>
              <a:t>από 3000 </a:t>
            </a:r>
            <a:r>
              <a:rPr lang="el-GR" b="1" dirty="0" smtClean="0">
                <a:solidFill>
                  <a:schemeClr val="tx1"/>
                </a:solidFill>
              </a:rPr>
              <a:t>οικογένειες πλέον βρίσκονται στα όρια της εξαθλίωσης . </a:t>
            </a:r>
            <a:endParaRPr lang="el-GR" b="1" dirty="0">
              <a:solidFill>
                <a:schemeClr val="tx1"/>
              </a:solidFill>
            </a:endParaRPr>
          </a:p>
        </p:txBody>
      </p:sp>
      <p:sp>
        <p:nvSpPr>
          <p:cNvPr id="3" name="2 - Έλλειψη"/>
          <p:cNvSpPr/>
          <p:nvPr/>
        </p:nvSpPr>
        <p:spPr>
          <a:xfrm>
            <a:off x="571472" y="2643182"/>
            <a:ext cx="3143272" cy="38576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solidFill>
                  <a:schemeClr val="tx1"/>
                </a:solidFill>
              </a:rPr>
              <a:t>Τρέχουμε </a:t>
            </a:r>
            <a:r>
              <a:rPr lang="el-GR" b="1" i="1" dirty="0" smtClean="0">
                <a:solidFill>
                  <a:schemeClr val="tx1"/>
                </a:solidFill>
              </a:rPr>
              <a:t>6</a:t>
            </a:r>
            <a:r>
              <a:rPr lang="en-US" b="1" i="1" dirty="0" smtClean="0">
                <a:solidFill>
                  <a:schemeClr val="tx1"/>
                </a:solidFill>
              </a:rPr>
              <a:t> </a:t>
            </a:r>
            <a:r>
              <a:rPr lang="el-GR" b="1" i="1" dirty="0" smtClean="0">
                <a:solidFill>
                  <a:schemeClr val="tx1"/>
                </a:solidFill>
              </a:rPr>
              <a:t>διαφορετικά </a:t>
            </a:r>
            <a:r>
              <a:rPr lang="en-US" b="1" i="1" dirty="0" smtClean="0">
                <a:solidFill>
                  <a:schemeClr val="tx1"/>
                </a:solidFill>
              </a:rPr>
              <a:t>Project </a:t>
            </a:r>
            <a:r>
              <a:rPr lang="el-GR" b="1" i="1" dirty="0" smtClean="0">
                <a:solidFill>
                  <a:schemeClr val="tx1"/>
                </a:solidFill>
              </a:rPr>
              <a:t>και από το 2018 αναμένονται να γίνονται 10.</a:t>
            </a:r>
            <a:endParaRPr lang="el-GR" b="1" i="1" dirty="0">
              <a:solidFill>
                <a:schemeClr val="tx1"/>
              </a:solidFill>
            </a:endParaRPr>
          </a:p>
        </p:txBody>
      </p:sp>
      <p:sp>
        <p:nvSpPr>
          <p:cNvPr id="4" name="3 - Στρογγυλεμένο ορθογώνιο"/>
          <p:cNvSpPr/>
          <p:nvPr/>
        </p:nvSpPr>
        <p:spPr>
          <a:xfrm>
            <a:off x="4143372" y="2714620"/>
            <a:ext cx="3929090" cy="3500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1"/>
                </a:solidFill>
              </a:rPr>
              <a:t>Η ομάδα μας είναι </a:t>
            </a:r>
            <a:r>
              <a:rPr lang="el-GR" b="1" u="sng" dirty="0" smtClean="0">
                <a:solidFill>
                  <a:schemeClr val="tx1"/>
                </a:solidFill>
              </a:rPr>
              <a:t>αυτοδημιούργητη</a:t>
            </a:r>
            <a:r>
              <a:rPr lang="el-GR" b="1" dirty="0" smtClean="0">
                <a:solidFill>
                  <a:schemeClr val="tx1"/>
                </a:solidFill>
              </a:rPr>
              <a:t> και στηρίζεται στις ανθρώπινες σχέσεις  και τις </a:t>
            </a:r>
            <a:r>
              <a:rPr lang="el-GR" b="1" u="sng" dirty="0" smtClean="0">
                <a:solidFill>
                  <a:schemeClr val="tx1"/>
                </a:solidFill>
              </a:rPr>
              <a:t>σχέσεις εμπιστοσύνης</a:t>
            </a:r>
            <a:r>
              <a:rPr lang="el-GR" b="1" dirty="0" smtClean="0">
                <a:solidFill>
                  <a:schemeClr val="tx1"/>
                </a:solidFill>
              </a:rPr>
              <a:t>.</a:t>
            </a:r>
          </a:p>
          <a:p>
            <a:pPr algn="ctr"/>
            <a:r>
              <a:rPr lang="el-GR" b="1" dirty="0" smtClean="0">
                <a:solidFill>
                  <a:schemeClr val="tx1"/>
                </a:solidFill>
              </a:rPr>
              <a:t>Οι περισσότερες δράσεις και εκδηλώσεις ,βασίζονται σε δικά μας όνειρα και αξίες. </a:t>
            </a:r>
            <a:endParaRPr lang="el-GR" b="1"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357158" y="857232"/>
            <a:ext cx="3929090" cy="4801314"/>
          </a:xfrm>
          <a:prstGeom prst="rect">
            <a:avLst/>
          </a:prstGeom>
          <a:noFill/>
        </p:spPr>
        <p:txBody>
          <a:bodyPr wrap="square" rtlCol="0">
            <a:spAutoFit/>
          </a:bodyPr>
          <a:lstStyle/>
          <a:p>
            <a:pPr marL="342900" indent="-342900"/>
            <a:endParaRPr lang="el-GR" dirty="0" smtClean="0"/>
          </a:p>
          <a:p>
            <a:pPr marL="342900" indent="-342900"/>
            <a:endParaRPr lang="el-GR" dirty="0" smtClean="0"/>
          </a:p>
          <a:p>
            <a:pPr marL="342900" indent="-342900">
              <a:buFont typeface="+mj-lt"/>
              <a:buAutoNum type="arabicPeriod"/>
            </a:pPr>
            <a:r>
              <a:rPr lang="el-GR" dirty="0" smtClean="0"/>
              <a:t>Σχολικά </a:t>
            </a:r>
            <a:r>
              <a:rPr lang="el-GR" dirty="0" smtClean="0"/>
              <a:t>είδη</a:t>
            </a:r>
          </a:p>
          <a:p>
            <a:pPr marL="342900" indent="-342900">
              <a:buFont typeface="+mj-lt"/>
              <a:buAutoNum type="arabicPeriod"/>
            </a:pPr>
            <a:endParaRPr lang="el-GR" dirty="0" smtClean="0"/>
          </a:p>
          <a:p>
            <a:pPr marL="342900" indent="-342900">
              <a:buFont typeface="+mj-lt"/>
              <a:buAutoNum type="arabicPeriod"/>
            </a:pPr>
            <a:r>
              <a:rPr lang="el-GR" dirty="0" smtClean="0"/>
              <a:t>Επισκέψεις σε </a:t>
            </a:r>
            <a:r>
              <a:rPr lang="el-GR" dirty="0" smtClean="0"/>
              <a:t>σχολεία</a:t>
            </a:r>
          </a:p>
          <a:p>
            <a:pPr marL="342900" indent="-342900">
              <a:buFont typeface="+mj-lt"/>
              <a:buAutoNum type="arabicPeriod"/>
            </a:pPr>
            <a:endParaRPr lang="el-GR" dirty="0" smtClean="0"/>
          </a:p>
          <a:p>
            <a:pPr marL="342900" indent="-342900">
              <a:buFont typeface="+mj-lt"/>
              <a:buAutoNum type="arabicPeriod"/>
            </a:pPr>
            <a:r>
              <a:rPr lang="el-GR" dirty="0" smtClean="0"/>
              <a:t>Καλάθια με Τρόφιμα/ Είδη προσωπικής </a:t>
            </a:r>
            <a:r>
              <a:rPr lang="el-GR" dirty="0" smtClean="0"/>
              <a:t>υγιεινής.</a:t>
            </a:r>
          </a:p>
          <a:p>
            <a:pPr marL="342900" indent="-342900">
              <a:buFont typeface="+mj-lt"/>
              <a:buAutoNum type="arabicPeriod"/>
            </a:pPr>
            <a:endParaRPr lang="el-GR" dirty="0" smtClean="0"/>
          </a:p>
          <a:p>
            <a:pPr marL="342900" indent="-342900">
              <a:buFont typeface="+mj-lt"/>
              <a:buAutoNum type="arabicPeriod"/>
            </a:pPr>
            <a:r>
              <a:rPr lang="el-GR" dirty="0" smtClean="0"/>
              <a:t>Καπάκια / </a:t>
            </a:r>
            <a:r>
              <a:rPr lang="el-GR" dirty="0" smtClean="0"/>
              <a:t>ανακύκλωση</a:t>
            </a:r>
          </a:p>
          <a:p>
            <a:pPr marL="342900" indent="-342900">
              <a:buFont typeface="+mj-lt"/>
              <a:buAutoNum type="arabicPeriod"/>
            </a:pPr>
            <a:endParaRPr lang="el-GR" dirty="0" smtClean="0"/>
          </a:p>
          <a:p>
            <a:pPr marL="342900" indent="-342900">
              <a:buFont typeface="+mj-lt"/>
              <a:buAutoNum type="arabicPeriod"/>
            </a:pPr>
            <a:r>
              <a:rPr lang="el-GR" dirty="0" smtClean="0"/>
              <a:t>Μείωση πλαστικής Σακούλας</a:t>
            </a:r>
            <a:endParaRPr lang="en-US" dirty="0" smtClean="0"/>
          </a:p>
          <a:p>
            <a:pPr marL="342900" indent="-342900">
              <a:buFont typeface="+mj-lt"/>
              <a:buAutoNum type="arabicPeriod"/>
            </a:pPr>
            <a:endParaRPr lang="en-US" dirty="0" smtClean="0"/>
          </a:p>
          <a:p>
            <a:pPr marL="342900" indent="-342900">
              <a:buFont typeface="+mj-lt"/>
              <a:buAutoNum type="arabicPeriod"/>
            </a:pPr>
            <a:r>
              <a:rPr lang="el-GR" dirty="0" smtClean="0"/>
              <a:t>Ζ</a:t>
            </a:r>
            <a:r>
              <a:rPr lang="el-GR" dirty="0" smtClean="0"/>
              <a:t>εστό Νοικοκυριό </a:t>
            </a:r>
          </a:p>
          <a:p>
            <a:pPr marL="342900" indent="-342900">
              <a:buFont typeface="+mj-lt"/>
              <a:buAutoNum type="arabicPeriod"/>
            </a:pPr>
            <a:endParaRPr lang="el-GR" dirty="0" smtClean="0"/>
          </a:p>
          <a:p>
            <a:pPr marL="342900" indent="-342900"/>
            <a:endParaRPr lang="el-GR" dirty="0" smtClean="0"/>
          </a:p>
          <a:p>
            <a:pPr marL="342900" indent="-342900">
              <a:buFont typeface="+mj-lt"/>
              <a:buAutoNum type="arabicPeriod"/>
            </a:pPr>
            <a:endParaRPr lang="el-GR" dirty="0"/>
          </a:p>
        </p:txBody>
      </p:sp>
      <p:sp>
        <p:nvSpPr>
          <p:cNvPr id="4" name="3 - Ορθογώνιο"/>
          <p:cNvSpPr/>
          <p:nvPr/>
        </p:nvSpPr>
        <p:spPr>
          <a:xfrm>
            <a:off x="571472" y="500042"/>
            <a:ext cx="2786082"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solidFill>
                  <a:schemeClr val="tx1"/>
                </a:solidFill>
              </a:rPr>
              <a:t>6 διαφορετικά </a:t>
            </a:r>
            <a:r>
              <a:rPr lang="en-US" b="1" i="1" dirty="0" smtClean="0">
                <a:solidFill>
                  <a:schemeClr val="tx1"/>
                </a:solidFill>
              </a:rPr>
              <a:t>Project </a:t>
            </a:r>
            <a:endParaRPr lang="el-GR" b="1" i="1" dirty="0">
              <a:solidFill>
                <a:schemeClr val="tx1"/>
              </a:solidFill>
            </a:endParaRPr>
          </a:p>
        </p:txBody>
      </p:sp>
      <p:sp>
        <p:nvSpPr>
          <p:cNvPr id="5" name="4 - Ορθογώνιο"/>
          <p:cNvSpPr/>
          <p:nvPr/>
        </p:nvSpPr>
        <p:spPr>
          <a:xfrm>
            <a:off x="4857752" y="428604"/>
            <a:ext cx="3214710"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i="1" dirty="0" smtClean="0">
                <a:solidFill>
                  <a:schemeClr val="tx1"/>
                </a:solidFill>
              </a:rPr>
              <a:t>6 διαφορετικές υπό-ομάδες δράσεων </a:t>
            </a:r>
            <a:endParaRPr lang="el-GR" b="1" i="1" dirty="0">
              <a:solidFill>
                <a:schemeClr val="tx1"/>
              </a:solidFill>
            </a:endParaRPr>
          </a:p>
        </p:txBody>
      </p:sp>
      <p:sp>
        <p:nvSpPr>
          <p:cNvPr id="6" name="5 - TextBox"/>
          <p:cNvSpPr txBox="1"/>
          <p:nvPr/>
        </p:nvSpPr>
        <p:spPr>
          <a:xfrm>
            <a:off x="4714876" y="1643050"/>
            <a:ext cx="3429024" cy="3416320"/>
          </a:xfrm>
          <a:prstGeom prst="rect">
            <a:avLst/>
          </a:prstGeom>
          <a:noFill/>
        </p:spPr>
        <p:txBody>
          <a:bodyPr wrap="square" rtlCol="0">
            <a:spAutoFit/>
          </a:bodyPr>
          <a:lstStyle/>
          <a:p>
            <a:pPr marL="342900" indent="-342900">
              <a:buFont typeface="+mj-lt"/>
              <a:buAutoNum type="arabicPeriod"/>
            </a:pPr>
            <a:r>
              <a:rPr lang="el-GR" dirty="0" smtClean="0"/>
              <a:t> Κοινωνικών Λειτουργών και Ειδικών Επιστημόνων</a:t>
            </a:r>
          </a:p>
          <a:p>
            <a:pPr marL="342900" indent="-342900">
              <a:buFont typeface="+mj-lt"/>
              <a:buAutoNum type="arabicPeriod"/>
            </a:pPr>
            <a:endParaRPr lang="el-GR" dirty="0" smtClean="0"/>
          </a:p>
          <a:p>
            <a:pPr marL="342900" indent="-342900">
              <a:buFont typeface="+mj-lt"/>
              <a:buAutoNum type="arabicPeriod"/>
            </a:pPr>
            <a:r>
              <a:rPr lang="el-GR" dirty="0" smtClean="0"/>
              <a:t>Κοινωνικής Μέριμνας</a:t>
            </a:r>
          </a:p>
          <a:p>
            <a:pPr marL="342900" indent="-342900">
              <a:buFont typeface="+mj-lt"/>
              <a:buAutoNum type="arabicPeriod"/>
            </a:pPr>
            <a:endParaRPr lang="el-GR" dirty="0" smtClean="0"/>
          </a:p>
          <a:p>
            <a:pPr marL="342900" indent="-342900">
              <a:buFont typeface="+mj-lt"/>
              <a:buAutoNum type="arabicPeriod"/>
            </a:pPr>
            <a:r>
              <a:rPr lang="el-GR" dirty="0" smtClean="0"/>
              <a:t>Οργανωτικού</a:t>
            </a:r>
          </a:p>
          <a:p>
            <a:pPr marL="342900" indent="-342900">
              <a:buFont typeface="+mj-lt"/>
              <a:buAutoNum type="arabicPeriod"/>
            </a:pPr>
            <a:endParaRPr lang="el-GR" dirty="0" smtClean="0"/>
          </a:p>
          <a:p>
            <a:pPr marL="342900" indent="-342900">
              <a:buFont typeface="+mj-lt"/>
              <a:buAutoNum type="arabicPeriod"/>
            </a:pPr>
            <a:r>
              <a:rPr lang="el-GR" dirty="0" smtClean="0"/>
              <a:t>Ανακύκλωσης / Περιβάλλον</a:t>
            </a:r>
          </a:p>
          <a:p>
            <a:pPr marL="342900" indent="-342900">
              <a:buFont typeface="+mj-lt"/>
              <a:buAutoNum type="arabicPeriod"/>
            </a:pPr>
            <a:endParaRPr lang="el-GR" dirty="0" smtClean="0"/>
          </a:p>
          <a:p>
            <a:pPr marL="342900" indent="-342900">
              <a:buFont typeface="+mj-lt"/>
              <a:buAutoNum type="arabicPeriod"/>
            </a:pPr>
            <a:r>
              <a:rPr lang="el-GR" dirty="0" smtClean="0"/>
              <a:t> </a:t>
            </a:r>
            <a:r>
              <a:rPr lang="en-US" dirty="0" smtClean="0"/>
              <a:t>Media / </a:t>
            </a:r>
            <a:r>
              <a:rPr lang="el-GR" dirty="0" smtClean="0"/>
              <a:t>Ενημέρωση</a:t>
            </a:r>
          </a:p>
          <a:p>
            <a:pPr marL="342900" indent="-342900">
              <a:buFont typeface="+mj-lt"/>
              <a:buAutoNum type="arabicPeriod"/>
            </a:pPr>
            <a:endParaRPr lang="el-GR" dirty="0" smtClean="0"/>
          </a:p>
          <a:p>
            <a:pPr marL="342900" indent="-342900">
              <a:buFont typeface="+mj-lt"/>
              <a:buAutoNum type="arabicPeriod"/>
            </a:pPr>
            <a:r>
              <a:rPr lang="el-GR" dirty="0" smtClean="0"/>
              <a:t>Καλλιτεχνικό </a:t>
            </a:r>
            <a:endParaRPr lang="el-G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C:\Users\user\Desktop\381443_116617438455060_1465484536_n.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2209800"/>
            <a:ext cx="4555778" cy="3308822"/>
          </a:xfrm>
          <a:prstGeom prst="rect">
            <a:avLst/>
          </a:prstGeom>
          <a:ln>
            <a:noFill/>
          </a:ln>
          <a:effectLst>
            <a:softEdge rad="112500"/>
          </a:effectLst>
        </p:spPr>
      </p:pic>
      <p:sp>
        <p:nvSpPr>
          <p:cNvPr id="17409" name="Rectangle 1"/>
          <p:cNvSpPr>
            <a:spLocks noChangeArrowheads="1"/>
          </p:cNvSpPr>
          <p:nvPr/>
        </p:nvSpPr>
        <p:spPr bwMode="auto">
          <a:xfrm>
            <a:off x="381000" y="304800"/>
            <a:ext cx="8382000"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l-GR" sz="1900" b="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ΠΡΟΣΦΟΡΑ ΤΡΟΦΙΜΩΝ ΣΤΟΥΣ ΑΠΟΡΟΥΣ ΗΡΑΚΛΕΙΟΥ</a:t>
            </a:r>
            <a:r>
              <a:rPr kumimoji="0" lang="el-GR" sz="1900" b="1" i="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a:t>
            </a:r>
            <a:endParaRPr kumimoji="0" lang="en-US" sz="1900" b="1" i="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endParaRPr lang="en-US" sz="1900" b="1" u="sng" dirty="0" smtClean="0">
              <a:solidFill>
                <a:srgbClr val="333333"/>
              </a:solidFill>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Char char="Ø"/>
              <a:tabLst/>
            </a:pPr>
            <a:r>
              <a:rPr kumimoji="0" lang="el-GR" sz="1900" b="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ΔΙΟΡΓΑΝΩΣΗ: ΔΗΜΟΣ ΗΡΑΚΛΕΙΟΥ ΣΕ ΣΥΝΕΡΓΑΣΙΑ ΜΕ ΤΟ ΚΡΗΤΗ </a:t>
            </a:r>
            <a:r>
              <a:rPr kumimoji="0" lang="en-US" sz="1900" b="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TV</a:t>
            </a:r>
            <a:r>
              <a:rPr kumimoji="0" lang="el-GR" sz="1900" b="1" u="sng" strike="noStrike" cap="none" normalizeH="0" baseline="0" dirty="0" smtClean="0">
                <a:ln>
                  <a:noFill/>
                </a:ln>
                <a:solidFill>
                  <a:srgbClr val="333333"/>
                </a:solidFill>
                <a:effectLst/>
                <a:latin typeface="Times New Roman" pitchFamily="18" charset="0"/>
                <a:ea typeface="Times New Roman" pitchFamily="18" charset="0"/>
                <a:cs typeface="Times New Roman" pitchFamily="18" charset="0"/>
              </a:rPr>
              <a:t>     </a:t>
            </a:r>
            <a:endParaRPr kumimoji="0" lang="el-GR" sz="1900" b="1" u="sng"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5 - Ορθογώνιο"/>
          <p:cNvSpPr/>
          <p:nvPr/>
        </p:nvSpPr>
        <p:spPr>
          <a:xfrm>
            <a:off x="4724400" y="1828800"/>
            <a:ext cx="4114800" cy="3693319"/>
          </a:xfrm>
          <a:prstGeom prst="rect">
            <a:avLst/>
          </a:prstGeom>
        </p:spPr>
        <p:txBody>
          <a:bodyPr wrap="square">
            <a:spAutoFit/>
          </a:bodyPr>
          <a:lstStyle/>
          <a:p>
            <a:r>
              <a:rPr lang="el-GR" dirty="0" smtClean="0">
                <a:latin typeface="Times New Roman" pitchFamily="18" charset="0"/>
                <a:cs typeface="Times New Roman" pitchFamily="18" charset="0"/>
              </a:rPr>
              <a:t>Μετά από πρωτοβουλία του Δήμου Ηρακλείου και με τη βοήθεια του </a:t>
            </a:r>
            <a:r>
              <a:rPr lang="en-US" dirty="0" smtClean="0">
                <a:latin typeface="Times New Roman" pitchFamily="18" charset="0"/>
                <a:cs typeface="Times New Roman" pitchFamily="18" charset="0"/>
              </a:rPr>
              <a:t>K</a:t>
            </a:r>
            <a:r>
              <a:rPr lang="el-GR" dirty="0" smtClean="0">
                <a:latin typeface="Times New Roman" pitchFamily="18" charset="0"/>
                <a:cs typeface="Times New Roman" pitchFamily="18" charset="0"/>
              </a:rPr>
              <a:t>ΡΗΤΗ Τ</a:t>
            </a:r>
            <a:r>
              <a:rPr lang="en-US" dirty="0" smtClean="0">
                <a:latin typeface="Times New Roman" pitchFamily="18" charset="0"/>
                <a:cs typeface="Times New Roman" pitchFamily="18" charset="0"/>
              </a:rPr>
              <a:t>V</a:t>
            </a:r>
            <a:r>
              <a:rPr lang="el-GR" dirty="0" smtClean="0">
                <a:latin typeface="Times New Roman" pitchFamily="18" charset="0"/>
                <a:cs typeface="Times New Roman" pitchFamily="18" charset="0"/>
              </a:rPr>
              <a:t> ανακοινώθηκε η συλλογή τροφίμων από την Επιτροπή Κοινωνικής Αλληλεγγύης της 3ης Δημοτικής Κοινότητας για τις Άπορες Οικογένειες Ηρακλείου με αφορμή τη γιορτή των Χριστουγέννων..!! Θέλοντας να συμβάλουμε στην προσπάθεια αυτή μαζέψαμε ένα συμβολικό ποσό για την αγορά τροφίμων, όπου παραδόθηκαν στη συνέχεια από μας στα γραφεία του ΚΡΗΤΗ Τ</a:t>
            </a:r>
            <a:r>
              <a:rPr lang="en-US" dirty="0" smtClean="0">
                <a:latin typeface="Times New Roman" pitchFamily="18" charset="0"/>
                <a:cs typeface="Times New Roman" pitchFamily="18" charset="0"/>
              </a:rPr>
              <a:t>V</a:t>
            </a:r>
            <a:endParaRPr lang="el-GR"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Έλλειψη"/>
          <p:cNvSpPr/>
          <p:nvPr/>
        </p:nvSpPr>
        <p:spPr>
          <a:xfrm>
            <a:off x="928662" y="571480"/>
            <a:ext cx="6929486" cy="5429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solidFill>
                  <a:schemeClr val="tx1"/>
                </a:solidFill>
              </a:rPr>
              <a:t>Ενημερωθείτε για εμάς , μέσα από τα παρακάτω </a:t>
            </a:r>
            <a:r>
              <a:rPr lang="en-US" sz="2400" dirty="0" smtClean="0">
                <a:solidFill>
                  <a:schemeClr val="tx1"/>
                </a:solidFill>
              </a:rPr>
              <a:t>social media :</a:t>
            </a:r>
          </a:p>
          <a:p>
            <a:pPr algn="ctr"/>
            <a:endParaRPr lang="en-US" sz="2400" dirty="0" smtClean="0">
              <a:solidFill>
                <a:schemeClr val="tx1"/>
              </a:solidFill>
            </a:endParaRPr>
          </a:p>
          <a:p>
            <a:pPr algn="ctr"/>
            <a:r>
              <a:rPr lang="en-US" sz="2400" dirty="0" err="1" smtClean="0">
                <a:solidFill>
                  <a:schemeClr val="tx1"/>
                </a:solidFill>
              </a:rPr>
              <a:t>Facebook</a:t>
            </a:r>
            <a:r>
              <a:rPr lang="en-US" sz="2400" dirty="0" smtClean="0">
                <a:solidFill>
                  <a:schemeClr val="tx1"/>
                </a:solidFill>
              </a:rPr>
              <a:t> : </a:t>
            </a:r>
            <a:r>
              <a:rPr lang="en-US" sz="2400" dirty="0" err="1" smtClean="0">
                <a:solidFill>
                  <a:schemeClr val="tx1"/>
                </a:solidFill>
              </a:rPr>
              <a:t>ataxtoi</a:t>
            </a:r>
            <a:endParaRPr lang="en-US" sz="2400" dirty="0" smtClean="0">
              <a:solidFill>
                <a:schemeClr val="tx1"/>
              </a:solidFill>
            </a:endParaRPr>
          </a:p>
          <a:p>
            <a:pPr algn="ctr"/>
            <a:r>
              <a:rPr lang="en-US" sz="2400" dirty="0" err="1" smtClean="0">
                <a:solidFill>
                  <a:schemeClr val="tx1"/>
                </a:solidFill>
              </a:rPr>
              <a:t>Youtube</a:t>
            </a:r>
            <a:r>
              <a:rPr lang="en-US" sz="2400" dirty="0" smtClean="0">
                <a:solidFill>
                  <a:schemeClr val="tx1"/>
                </a:solidFill>
              </a:rPr>
              <a:t> : </a:t>
            </a:r>
            <a:r>
              <a:rPr lang="en-US" sz="2400" dirty="0" err="1" smtClean="0">
                <a:solidFill>
                  <a:schemeClr val="tx1"/>
                </a:solidFill>
              </a:rPr>
              <a:t>ataxtoi</a:t>
            </a:r>
            <a:endParaRPr lang="en-US" sz="2400" dirty="0" smtClean="0">
              <a:solidFill>
                <a:schemeClr val="tx1"/>
              </a:solidFill>
            </a:endParaRPr>
          </a:p>
          <a:p>
            <a:pPr algn="ctr"/>
            <a:r>
              <a:rPr lang="en-US" sz="2400" dirty="0" err="1" smtClean="0">
                <a:solidFill>
                  <a:schemeClr val="tx1"/>
                </a:solidFill>
              </a:rPr>
              <a:t>Instagram</a:t>
            </a:r>
            <a:r>
              <a:rPr lang="en-US" sz="2400" dirty="0" smtClean="0">
                <a:solidFill>
                  <a:schemeClr val="tx1"/>
                </a:solidFill>
              </a:rPr>
              <a:t> : </a:t>
            </a:r>
            <a:r>
              <a:rPr lang="en-US" sz="2400" dirty="0" err="1" smtClean="0">
                <a:solidFill>
                  <a:schemeClr val="tx1"/>
                </a:solidFill>
              </a:rPr>
              <a:t>ataxtoi</a:t>
            </a:r>
            <a:endParaRPr lang="en-US" sz="2400" dirty="0" smtClean="0">
              <a:solidFill>
                <a:schemeClr val="tx1"/>
              </a:solidFill>
            </a:endParaRPr>
          </a:p>
          <a:p>
            <a:pPr algn="ctr"/>
            <a:r>
              <a:rPr lang="en-US" sz="2400" dirty="0" smtClean="0">
                <a:solidFill>
                  <a:schemeClr val="tx1"/>
                </a:solidFill>
              </a:rPr>
              <a:t>Web-page : </a:t>
            </a:r>
            <a:r>
              <a:rPr lang="en-US" sz="2400" dirty="0" smtClean="0">
                <a:solidFill>
                  <a:schemeClr val="tx1"/>
                </a:solidFill>
                <a:hlinkClick r:id="rId2"/>
              </a:rPr>
              <a:t>www.ataxtoi.gr</a:t>
            </a:r>
            <a:endParaRPr lang="en-US" sz="2400" dirty="0" smtClean="0">
              <a:solidFill>
                <a:schemeClr val="tx1"/>
              </a:solidFill>
            </a:endParaRPr>
          </a:p>
          <a:p>
            <a:pPr algn="ctr"/>
            <a:endParaRPr lang="en-US" sz="2400" dirty="0" smtClean="0">
              <a:solidFill>
                <a:schemeClr val="tx1"/>
              </a:solidFill>
            </a:endParaRPr>
          </a:p>
          <a:p>
            <a:pPr algn="ctr"/>
            <a:r>
              <a:rPr lang="en-US" sz="2400" dirty="0" smtClean="0">
                <a:solidFill>
                  <a:schemeClr val="tx1"/>
                </a:solidFill>
              </a:rPr>
              <a:t>#oloimaziginomaste1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5410200"/>
            <a:ext cx="9144000" cy="1219200"/>
          </a:xfrm>
        </p:spPr>
        <p:txBody>
          <a:bodyPr>
            <a:normAutofit/>
          </a:bodyPr>
          <a:lstStyle/>
          <a:p>
            <a:pPr algn="ctr"/>
            <a:r>
              <a:rPr lang="el-GR" sz="3300" b="1" i="1" dirty="0" smtClean="0">
                <a:solidFill>
                  <a:schemeClr val="tx1"/>
                </a:solidFill>
                <a:latin typeface="Times New Roman" pitchFamily="18" charset="0"/>
                <a:cs typeface="Times New Roman" pitchFamily="18" charset="0"/>
              </a:rPr>
              <a:t>Ήρθαμε για καλό…. ήρθαμε για να μείνουμε!!</a:t>
            </a:r>
            <a:r>
              <a:rPr lang="en-US" sz="3300" b="1" i="1" dirty="0" smtClean="0">
                <a:solidFill>
                  <a:schemeClr val="tx1"/>
                </a:solidFill>
                <a:latin typeface="Times New Roman" pitchFamily="18" charset="0"/>
                <a:cs typeface="Times New Roman" pitchFamily="18" charset="0"/>
              </a:rPr>
              <a:t> </a:t>
            </a:r>
            <a:r>
              <a:rPr lang="el-GR" sz="3300" b="1" i="1" dirty="0" smtClean="0">
                <a:solidFill>
                  <a:schemeClr val="tx1"/>
                </a:solidFill>
                <a:latin typeface="Times New Roman" pitchFamily="18" charset="0"/>
                <a:cs typeface="Times New Roman" pitchFamily="18" charset="0"/>
              </a:rPr>
              <a:t>Ευχαριστούμε!!</a:t>
            </a:r>
            <a:endParaRPr lang="en-US" sz="3300" b="1" i="1" dirty="0">
              <a:solidFill>
                <a:schemeClr val="tx1"/>
              </a:solidFill>
              <a:latin typeface="Times New Roman" pitchFamily="18" charset="0"/>
              <a:cs typeface="Times New Roman" pitchFamily="18" charset="0"/>
            </a:endParaRPr>
          </a:p>
        </p:txBody>
      </p:sp>
      <p:pic>
        <p:nvPicPr>
          <p:cNvPr id="4" name="3 - Εικόνα" descr="10405323_642345625834726_4314407671388346729_n.jpg"/>
          <p:cNvPicPr>
            <a:picLocks noChangeAspect="1"/>
          </p:cNvPicPr>
          <p:nvPr/>
        </p:nvPicPr>
        <p:blipFill>
          <a:blip r:embed="rId2" cstate="print"/>
          <a:stretch>
            <a:fillRect/>
          </a:stretch>
        </p:blipFill>
        <p:spPr>
          <a:xfrm>
            <a:off x="381000" y="381000"/>
            <a:ext cx="8382000" cy="486330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539552" y="404665"/>
            <a:ext cx="8604448" cy="784830"/>
          </a:xfrm>
          <a:prstGeom prst="rect">
            <a:avLst/>
          </a:prstGeom>
          <a:noFill/>
        </p:spPr>
        <p:txBody>
          <a:bodyPr wrap="square" rtlCol="0">
            <a:spAutoFit/>
          </a:bodyPr>
          <a:lstStyle/>
          <a:p>
            <a:pPr lvl="0" fontAlgn="base">
              <a:spcBef>
                <a:spcPct val="0"/>
              </a:spcBef>
              <a:spcAft>
                <a:spcPct val="0"/>
              </a:spcAft>
            </a:pPr>
            <a:endParaRPr lang="el-GR" sz="2000" dirty="0" smtClean="0">
              <a:latin typeface="Arial" pitchFamily="34" charset="0"/>
              <a:cs typeface="Arial" pitchFamily="34" charset="0"/>
            </a:endParaRPr>
          </a:p>
          <a:p>
            <a:pPr lvl="0" eaLnBrk="0" fontAlgn="base" hangingPunct="0">
              <a:spcBef>
                <a:spcPct val="0"/>
              </a:spcBef>
              <a:spcAft>
                <a:spcPct val="0"/>
              </a:spcAft>
              <a:buFont typeface="Wingdings" pitchFamily="2" charset="2"/>
              <a:buChar char="Ø"/>
            </a:pPr>
            <a:r>
              <a:rPr lang="el-GR" sz="2000" b="1" dirty="0" smtClean="0">
                <a:solidFill>
                  <a:srgbClr val="333333"/>
                </a:solidFill>
                <a:latin typeface="Arial" pitchFamily="34" charset="0"/>
                <a:ea typeface="Times New Roman" pitchFamily="18" charset="0"/>
                <a:cs typeface="Arial" pitchFamily="34" charset="0"/>
              </a:rPr>
              <a:t> </a:t>
            </a:r>
            <a:r>
              <a:rPr lang="el-GR" sz="2500" dirty="0" smtClean="0">
                <a:solidFill>
                  <a:srgbClr val="333333"/>
                </a:solidFill>
                <a:latin typeface="Times New Roman" pitchFamily="18" charset="0"/>
                <a:ea typeface="Times New Roman" pitchFamily="18" charset="0"/>
                <a:cs typeface="Times New Roman" pitchFamily="18" charset="0"/>
              </a:rPr>
              <a:t>Πέντε</a:t>
            </a:r>
            <a:r>
              <a:rPr lang="el-GR" sz="2500" dirty="0" smtClean="0">
                <a:latin typeface="Times New Roman" pitchFamily="18" charset="0"/>
                <a:cs typeface="Times New Roman" pitchFamily="18" charset="0"/>
              </a:rPr>
              <a:t> Εθελοντικές Αιμοδοσίες σε ΤΕΙ και Πανεπιστήμιο </a:t>
            </a:r>
            <a:endParaRPr lang="el-GR" sz="2500" dirty="0">
              <a:latin typeface="Times New Roman" pitchFamily="18" charset="0"/>
              <a:cs typeface="Times New Roman" pitchFamily="18" charset="0"/>
            </a:endParaRPr>
          </a:p>
        </p:txBody>
      </p:sp>
      <p:pic>
        <p:nvPicPr>
          <p:cNvPr id="5" name="4 - Εικόνα" descr="C:\Users\user\Desktop\549950_10151459441850201_1511138065_a.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1556792"/>
            <a:ext cx="2448272"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4" name="Picture 2"/>
          <p:cNvPicPr>
            <a:picLocks noChangeAspect="1" noChangeArrowheads="1"/>
          </p:cNvPicPr>
          <p:nvPr/>
        </p:nvPicPr>
        <p:blipFill>
          <a:blip r:embed="rId3" cstate="print"/>
          <a:srcRect/>
          <a:stretch>
            <a:fillRect/>
          </a:stretch>
        </p:blipFill>
        <p:spPr bwMode="auto">
          <a:xfrm>
            <a:off x="3200400" y="1371600"/>
            <a:ext cx="2160240" cy="4076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9635" name="Picture 3" descr="C:\Users\Panagiotis\Desktop\3469_4245241566745_1861370700_n.jpg"/>
          <p:cNvPicPr>
            <a:picLocks noChangeAspect="1" noChangeArrowheads="1"/>
          </p:cNvPicPr>
          <p:nvPr/>
        </p:nvPicPr>
        <p:blipFill>
          <a:blip r:embed="rId4" cstate="print"/>
          <a:srcRect/>
          <a:stretch>
            <a:fillRect/>
          </a:stretch>
        </p:blipFill>
        <p:spPr bwMode="auto">
          <a:xfrm>
            <a:off x="5791200" y="1371600"/>
            <a:ext cx="2664296" cy="3977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1"/>
            <a:ext cx="9144000" cy="2523768"/>
          </a:xfrm>
          <a:prstGeom prst="rect">
            <a:avLst/>
          </a:prstGeom>
        </p:spPr>
        <p:txBody>
          <a:bodyPr wrap="square">
            <a:spAutoFit/>
          </a:bodyPr>
          <a:lstStyle/>
          <a:p>
            <a:pPr fontAlgn="base"/>
            <a:endParaRPr lang="el-GR" dirty="0" smtClean="0"/>
          </a:p>
          <a:p>
            <a:pPr algn="ctr" fontAlgn="base"/>
            <a:r>
              <a:rPr lang="el-GR" sz="2000" dirty="0" smtClean="0">
                <a:latin typeface="Times New Roman" pitchFamily="18" charset="0"/>
                <a:cs typeface="Times New Roman" pitchFamily="18" charset="0"/>
              </a:rPr>
              <a:t>Καθώς διανύουμε περίοδο Χριστουγέννων 2013, οι ΑΤΑΧΤΟΙ σε συνεργασία με τον LOVE RADIO 102,8 και το Δήμο Ηρακλείου έφτιαξαν μεγάλους σάκους του Αι Βασίλη. Μικροί και μεγάλοι καλέστηκαν να εξοπλίσουν τους σάκους αυτούς με δώρα και παιχνίδια, καινούρια ή 2</a:t>
            </a:r>
            <a:r>
              <a:rPr lang="el-GR" sz="2000" baseline="30000" dirty="0" smtClean="0">
                <a:latin typeface="Times New Roman" pitchFamily="18" charset="0"/>
                <a:cs typeface="Times New Roman" pitchFamily="18" charset="0"/>
              </a:rPr>
              <a:t>ης</a:t>
            </a:r>
            <a:r>
              <a:rPr lang="el-GR" sz="2000" dirty="0" smtClean="0">
                <a:latin typeface="Times New Roman" pitchFamily="18" charset="0"/>
                <a:cs typeface="Times New Roman" pitchFamily="18" charset="0"/>
              </a:rPr>
              <a:t> ευκαιρίας, ώστε  να τα προσφέρουμε σε παιδιά που δεν έχουν την οικονομική δυνατότητα να τα αποχτήσουν. Έτσι, μέχρι τις 23 Δεκεμβρίου 2013 καταφέραμε να μαζέψουμε 1458 παιχνίδια τα οποία δόθηκαν από το Δήμο Ηρακλείου σε 1458 παιδιά την ημέρα των Χριστουγέννων</a:t>
            </a:r>
            <a:endParaRPr lang="el-GR" sz="2000" dirty="0">
              <a:latin typeface="Times New Roman" pitchFamily="18" charset="0"/>
              <a:cs typeface="Times New Roman" pitchFamily="18" charset="0"/>
            </a:endParaRPr>
          </a:p>
        </p:txBody>
      </p:sp>
      <p:pic>
        <p:nvPicPr>
          <p:cNvPr id="4098" name="Picture 2" descr="C:\Users\Παναγιώτης\Desktop\fb\12593_416169031785721_1586970179_n.jpg"/>
          <p:cNvPicPr>
            <a:picLocks noChangeAspect="1" noChangeArrowheads="1"/>
          </p:cNvPicPr>
          <p:nvPr/>
        </p:nvPicPr>
        <p:blipFill>
          <a:blip r:embed="rId2" cstate="print"/>
          <a:srcRect/>
          <a:stretch>
            <a:fillRect/>
          </a:stretch>
        </p:blipFill>
        <p:spPr bwMode="auto">
          <a:xfrm>
            <a:off x="152400" y="2590800"/>
            <a:ext cx="2926346" cy="1947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descr="C:\Users\Παναγιώτης\Desktop\fb\36532_416148655121092_1372190950_n.jpg"/>
          <p:cNvPicPr>
            <a:picLocks noChangeAspect="1" noChangeArrowheads="1"/>
          </p:cNvPicPr>
          <p:nvPr/>
        </p:nvPicPr>
        <p:blipFill>
          <a:blip r:embed="rId3" cstate="print"/>
          <a:srcRect/>
          <a:stretch>
            <a:fillRect/>
          </a:stretch>
        </p:blipFill>
        <p:spPr bwMode="auto">
          <a:xfrm>
            <a:off x="3124200" y="2590800"/>
            <a:ext cx="2943225" cy="1962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C:\Users\Παναγιώτης\Desktop\fb\46395_416147878454503_2141445435_n.jpg"/>
          <p:cNvPicPr>
            <a:picLocks noChangeAspect="1" noChangeArrowheads="1"/>
          </p:cNvPicPr>
          <p:nvPr/>
        </p:nvPicPr>
        <p:blipFill>
          <a:blip r:embed="rId4" cstate="print"/>
          <a:srcRect/>
          <a:stretch>
            <a:fillRect/>
          </a:stretch>
        </p:blipFill>
        <p:spPr bwMode="auto">
          <a:xfrm>
            <a:off x="6096000" y="2590800"/>
            <a:ext cx="2728943" cy="1962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1" name="Picture 5" descr="C:\Users\Παναγιώτης\Desktop\fb\399264_416147815121176_1828904895_n.jpg"/>
          <p:cNvPicPr>
            <a:picLocks noChangeAspect="1" noChangeArrowheads="1"/>
          </p:cNvPicPr>
          <p:nvPr/>
        </p:nvPicPr>
        <p:blipFill>
          <a:blip r:embed="rId5" cstate="print"/>
          <a:srcRect/>
          <a:stretch>
            <a:fillRect/>
          </a:stretch>
        </p:blipFill>
        <p:spPr bwMode="auto">
          <a:xfrm>
            <a:off x="1981200" y="4776834"/>
            <a:ext cx="5410200" cy="2081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Ορθογώνιο"/>
          <p:cNvSpPr/>
          <p:nvPr/>
        </p:nvSpPr>
        <p:spPr>
          <a:xfrm>
            <a:off x="0" y="152400"/>
            <a:ext cx="9144000" cy="707886"/>
          </a:xfrm>
          <a:prstGeom prst="rect">
            <a:avLst/>
          </a:prstGeom>
        </p:spPr>
        <p:txBody>
          <a:bodyPr wrap="square">
            <a:spAutoFit/>
          </a:bodyPr>
          <a:lstStyle/>
          <a:p>
            <a:r>
              <a:rPr lang="el-GR" sz="2000" dirty="0" smtClean="0">
                <a:latin typeface="Times New Roman" pitchFamily="18" charset="0"/>
                <a:cs typeface="Times New Roman" pitchFamily="18" charset="0"/>
              </a:rPr>
              <a:t>6 Απριλίου 2014 </a:t>
            </a:r>
            <a:r>
              <a:rPr lang="el-GR" sz="2000" dirty="0" smtClean="0">
                <a:latin typeface="Times New Roman" pitchFamily="18" charset="0"/>
                <a:cs typeface="Times New Roman" pitchFamily="18" charset="0"/>
                <a:sym typeface="Wingdings" pitchFamily="2" charset="2"/>
              </a:rPr>
              <a:t></a:t>
            </a:r>
            <a:r>
              <a:rPr lang="el-GR" sz="2000" dirty="0" smtClean="0">
                <a:latin typeface="Times New Roman" pitchFamily="18" charset="0"/>
                <a:cs typeface="Times New Roman" pitchFamily="18" charset="0"/>
              </a:rPr>
              <a:t> συμμετοχή στο</a:t>
            </a:r>
            <a:r>
              <a:rPr lang="el-GR" sz="2000" dirty="0">
                <a:latin typeface="Times New Roman" pitchFamily="18" charset="0"/>
                <a:cs typeface="Times New Roman" pitchFamily="18" charset="0"/>
              </a:rPr>
              <a:t> </a:t>
            </a:r>
            <a:r>
              <a:rPr lang="el-GR" sz="2000" dirty="0" smtClean="0">
                <a:latin typeface="Times New Roman" pitchFamily="18" charset="0"/>
                <a:cs typeface="Times New Roman" pitchFamily="18" charset="0"/>
              </a:rPr>
              <a:t>«</a:t>
            </a:r>
            <a:r>
              <a:rPr lang="el-GR" sz="2000" b="1" dirty="0" err="1" smtClean="0">
                <a:latin typeface="Times New Roman" pitchFamily="18" charset="0"/>
                <a:cs typeface="Times New Roman" pitchFamily="18" charset="0"/>
              </a:rPr>
              <a:t>Let’s</a:t>
            </a:r>
            <a:r>
              <a:rPr lang="el-GR" sz="2000" dirty="0" smtClean="0">
                <a:latin typeface="Times New Roman" pitchFamily="18" charset="0"/>
                <a:cs typeface="Times New Roman" pitchFamily="18" charset="0"/>
              </a:rPr>
              <a:t> </a:t>
            </a:r>
            <a:r>
              <a:rPr lang="el-GR" sz="2000" b="1" dirty="0" err="1" smtClean="0">
                <a:latin typeface="Times New Roman" pitchFamily="18" charset="0"/>
                <a:cs typeface="Times New Roman" pitchFamily="18" charset="0"/>
              </a:rPr>
              <a:t>do</a:t>
            </a:r>
            <a:r>
              <a:rPr lang="el-GR" sz="2000" dirty="0" smtClean="0">
                <a:latin typeface="Times New Roman" pitchFamily="18" charset="0"/>
                <a:cs typeface="Times New Roman" pitchFamily="18" charset="0"/>
              </a:rPr>
              <a:t> </a:t>
            </a:r>
            <a:r>
              <a:rPr lang="el-GR" sz="2000" b="1" dirty="0" err="1" smtClean="0">
                <a:latin typeface="Times New Roman" pitchFamily="18" charset="0"/>
                <a:cs typeface="Times New Roman" pitchFamily="18" charset="0"/>
              </a:rPr>
              <a:t>it</a:t>
            </a:r>
            <a:r>
              <a:rPr lang="el-GR" sz="2000" dirty="0" smtClean="0">
                <a:latin typeface="Times New Roman" pitchFamily="18" charset="0"/>
                <a:cs typeface="Times New Roman" pitchFamily="18" charset="0"/>
              </a:rPr>
              <a:t> </a:t>
            </a:r>
            <a:r>
              <a:rPr lang="el-GR" sz="2000" b="1" dirty="0" err="1" smtClean="0">
                <a:latin typeface="Times New Roman" pitchFamily="18" charset="0"/>
                <a:cs typeface="Times New Roman" pitchFamily="18" charset="0"/>
              </a:rPr>
              <a:t>Greece</a:t>
            </a:r>
            <a:r>
              <a:rPr lang="el-GR" sz="2000" dirty="0" smtClean="0">
                <a:latin typeface="Times New Roman" pitchFamily="18" charset="0"/>
                <a:cs typeface="Times New Roman" pitchFamily="18" charset="0"/>
              </a:rPr>
              <a:t>» καθαρίζοντας σε συνεργασία με την ΕΟΔ Ηρακλείου,  την περιοχή του </a:t>
            </a:r>
            <a:r>
              <a:rPr lang="el-GR" sz="2000" dirty="0" err="1" smtClean="0">
                <a:latin typeface="Times New Roman" pitchFamily="18" charset="0"/>
                <a:cs typeface="Times New Roman" pitchFamily="18" charset="0"/>
              </a:rPr>
              <a:t>Καράβολα</a:t>
            </a:r>
            <a:endParaRPr lang="el-GR" sz="2000" dirty="0">
              <a:latin typeface="Times New Roman" pitchFamily="18" charset="0"/>
              <a:cs typeface="Times New Roman" pitchFamily="18" charset="0"/>
            </a:endParaRPr>
          </a:p>
        </p:txBody>
      </p:sp>
      <p:pic>
        <p:nvPicPr>
          <p:cNvPr id="8194" name="Picture 2" descr="C:\Users\Παναγιώτης\Desktop\fb\1509667_622156371186985_179387291_n.jpg"/>
          <p:cNvPicPr>
            <a:picLocks noChangeAspect="1" noChangeArrowheads="1"/>
          </p:cNvPicPr>
          <p:nvPr/>
        </p:nvPicPr>
        <p:blipFill>
          <a:blip r:embed="rId2" cstate="print"/>
          <a:srcRect/>
          <a:stretch>
            <a:fillRect/>
          </a:stretch>
        </p:blipFill>
        <p:spPr bwMode="auto">
          <a:xfrm>
            <a:off x="381000" y="1066800"/>
            <a:ext cx="3676680" cy="2757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5" name="Picture 3" descr="C:\Users\Παναγιώτης\Desktop\fb\1514967_622156201187002_1123983245_n.jpg"/>
          <p:cNvPicPr>
            <a:picLocks noChangeAspect="1" noChangeArrowheads="1"/>
          </p:cNvPicPr>
          <p:nvPr/>
        </p:nvPicPr>
        <p:blipFill>
          <a:blip r:embed="rId3" cstate="print"/>
          <a:srcRect/>
          <a:stretch>
            <a:fillRect/>
          </a:stretch>
        </p:blipFill>
        <p:spPr bwMode="auto">
          <a:xfrm>
            <a:off x="4800600" y="1143000"/>
            <a:ext cx="3441722" cy="2581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C:\Users\Παναγιώτης\Desktop\fb\10001525_622156967853592_1198120069_n.jpg"/>
          <p:cNvPicPr>
            <a:picLocks noChangeAspect="1" noChangeArrowheads="1"/>
          </p:cNvPicPr>
          <p:nvPr/>
        </p:nvPicPr>
        <p:blipFill>
          <a:blip r:embed="rId4" cstate="print"/>
          <a:srcRect/>
          <a:stretch>
            <a:fillRect/>
          </a:stretch>
        </p:blipFill>
        <p:spPr bwMode="auto">
          <a:xfrm>
            <a:off x="381000" y="3981312"/>
            <a:ext cx="3276600" cy="2463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7" name="Picture 5" descr="C:\Users\Παναγιώτης\Desktop\fb\10154550_622148891187733_990300143_n.jpg"/>
          <p:cNvPicPr>
            <a:picLocks noChangeAspect="1" noChangeArrowheads="1"/>
          </p:cNvPicPr>
          <p:nvPr/>
        </p:nvPicPr>
        <p:blipFill>
          <a:blip r:embed="rId5" cstate="print"/>
          <a:srcRect/>
          <a:stretch>
            <a:fillRect/>
          </a:stretch>
        </p:blipFill>
        <p:spPr bwMode="auto">
          <a:xfrm>
            <a:off x="3886200" y="3962400"/>
            <a:ext cx="4768408" cy="2443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plit orient="vert" dir="in"/>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1065</TotalTime>
  <Words>1552</Words>
  <Application>Microsoft Office PowerPoint</Application>
  <PresentationFormat>Προβολή στην οθόνη (4:3)</PresentationFormat>
  <Paragraphs>130</Paragraphs>
  <Slides>61</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61</vt:i4>
      </vt:variant>
    </vt:vector>
  </HeadingPairs>
  <TitlesOfParts>
    <vt:vector size="62" baseType="lpstr">
      <vt:lpstr>Προεξοχή</vt:lpstr>
      <vt:lpstr>Διαφάνεια 1</vt:lpstr>
      <vt:lpstr>Σκοπός της Ομάδας μας:</vt:lpstr>
      <vt:lpstr>Διαφάνεια 3</vt:lpstr>
      <vt:lpstr>Ιστορική αναδρομή δράσεων:</vt:lpstr>
      <vt:lpstr>Διαφάνεια 5</vt:lpstr>
      <vt:lpstr>Διαφάνεια 6</vt:lpstr>
      <vt:lpstr>Διαφάνεια 7</vt:lpstr>
      <vt:lpstr>Διαφάνεια 8</vt:lpstr>
      <vt:lpstr>Διαφάνεια 9</vt:lpstr>
      <vt:lpstr>Διαφάνεια 10</vt:lpstr>
      <vt:lpstr>Διαφάνεια 11</vt:lpstr>
      <vt:lpstr>2015Παράδοση σχολικών ειδών σε Κέντρα Παιδικής Προστασίας και σε οικογένειες με παιδιά νηπιαγωγείου και δημοτικού</vt:lpstr>
      <vt:lpstr>Διαφάνεια 13</vt:lpstr>
      <vt:lpstr>Διαφάνεια 14</vt:lpstr>
      <vt:lpstr>Διαφάνεια 15</vt:lpstr>
      <vt:lpstr>Διαφάνεια 16</vt:lpstr>
      <vt:lpstr>Διαφάνεια 17</vt:lpstr>
      <vt:lpstr>Διαφάνεια 18</vt:lpstr>
      <vt:lpstr>Διαφάνεια 19</vt:lpstr>
      <vt:lpstr> 2015    Φτιάχνουμε την Παιδική Χαρά του  Κέντρου Παιδικής Προστασίας Ηρακλείου</vt:lpstr>
      <vt:lpstr>Διαφάνεια 21</vt:lpstr>
      <vt:lpstr>Διαφάνεια 22</vt:lpstr>
      <vt:lpstr>Συμμέτοχη στο Guinness World Record 2015 </vt:lpstr>
      <vt:lpstr>Γιορτή στο Κέντρο Παιδικής Προστασίας 2015 </vt:lpstr>
      <vt:lpstr>Καθαρισμός πόλης από αφίσες - 2015 </vt:lpstr>
      <vt:lpstr>Συναυλία «Για Πάντα Παιδιά» 2015</vt:lpstr>
      <vt:lpstr>Δημοπρασία 2015</vt:lpstr>
      <vt:lpstr>Φιλανθρωπικό Παζάρι 2015</vt:lpstr>
      <vt:lpstr>Κάλυψη οικογενειών με θέρμανση, τρόφιμα, σχολικά είδη, παιχνίδια, είδη προσωπικής υγιεινής και φάρμακα</vt:lpstr>
      <vt:lpstr>Κάλυψη συγκεκριμένων οικογενειών σε εξαμηνιαία βάση με τρόφιμα κ.α</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Κάνουμε Πράξη την Αγάπη !!!! Έτσι και εμείσ βάλαμε τις φόρμεσ και πάνω από 60 εθελοντάρεσ ,φτιάξαμε εσωτερικά ένα σπίτι στο Παιδικό Χωριό SOS Κρήτης !!  Ευχαριστούμε το ESN Erasmus in Herakleion που ήταν στο πλευρό μασ και δώσαμε ένα δυναμικό παλμό !!! Από το πρωί βρισκόμασταν στα Παιδικά Χωρια sos και επιπλώσαμε ένα από τα σπίτια που θα στεγάσουν παιδιά με τισ ‘’μαμάδεσ’’ τουσ. Από το 0 λοιπόν φτιάξαμε κρεβάτια, ραφιέρεσ, καρέκλεσ,τραπέζια καναπέδεσ!!! Γιατί όλοι μαζί μπορούμε!!!</vt:lpstr>
      <vt:lpstr>Διαφάνεια 57</vt:lpstr>
      <vt:lpstr>Διαφάνεια 58</vt:lpstr>
      <vt:lpstr>Διαφάνεια 59</vt:lpstr>
      <vt:lpstr>Διαφάνεια 60</vt:lpstr>
      <vt:lpstr>Διαφάνεια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Roxane</dc:creator>
  <cp:lastModifiedBy>sarantis</cp:lastModifiedBy>
  <cp:revision>140</cp:revision>
  <dcterms:created xsi:type="dcterms:W3CDTF">2016-01-28T12:00:51Z</dcterms:created>
  <dcterms:modified xsi:type="dcterms:W3CDTF">2017-12-08T21:30:08Z</dcterms:modified>
</cp:coreProperties>
</file>